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0" r:id="rId1"/>
  </p:sldMasterIdLst>
  <p:notesMasterIdLst>
    <p:notesMasterId r:id="rId47"/>
  </p:notesMasterIdLst>
  <p:sldIdLst>
    <p:sldId id="256" r:id="rId2"/>
    <p:sldId id="257" r:id="rId3"/>
    <p:sldId id="258" r:id="rId4"/>
    <p:sldId id="285" r:id="rId5"/>
    <p:sldId id="295" r:id="rId6"/>
    <p:sldId id="260" r:id="rId7"/>
    <p:sldId id="261" r:id="rId8"/>
    <p:sldId id="288" r:id="rId9"/>
    <p:sldId id="262" r:id="rId10"/>
    <p:sldId id="296" r:id="rId11"/>
    <p:sldId id="264" r:id="rId12"/>
    <p:sldId id="289" r:id="rId13"/>
    <p:sldId id="265" r:id="rId14"/>
    <p:sldId id="297" r:id="rId15"/>
    <p:sldId id="267" r:id="rId16"/>
    <p:sldId id="299" r:id="rId17"/>
    <p:sldId id="298" r:id="rId18"/>
    <p:sldId id="268" r:id="rId19"/>
    <p:sldId id="301" r:id="rId20"/>
    <p:sldId id="269" r:id="rId21"/>
    <p:sldId id="270" r:id="rId22"/>
    <p:sldId id="292" r:id="rId23"/>
    <p:sldId id="271" r:id="rId24"/>
    <p:sldId id="294" r:id="rId25"/>
    <p:sldId id="272" r:id="rId26"/>
    <p:sldId id="273" r:id="rId27"/>
    <p:sldId id="274" r:id="rId28"/>
    <p:sldId id="302" r:id="rId29"/>
    <p:sldId id="275" r:id="rId30"/>
    <p:sldId id="303" r:id="rId31"/>
    <p:sldId id="276" r:id="rId32"/>
    <p:sldId id="277" r:id="rId33"/>
    <p:sldId id="278" r:id="rId34"/>
    <p:sldId id="279" r:id="rId35"/>
    <p:sldId id="304" r:id="rId36"/>
    <p:sldId id="305" r:id="rId37"/>
    <p:sldId id="280" r:id="rId38"/>
    <p:sldId id="281" r:id="rId39"/>
    <p:sldId id="282" r:id="rId40"/>
    <p:sldId id="283" r:id="rId41"/>
    <p:sldId id="306" r:id="rId42"/>
    <p:sldId id="307" r:id="rId43"/>
    <p:sldId id="308" r:id="rId44"/>
    <p:sldId id="284" r:id="rId45"/>
    <p:sldId id="293" r:id="rId4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432" autoAdjust="0"/>
  </p:normalViewPr>
  <p:slideViewPr>
    <p:cSldViewPr>
      <p:cViewPr varScale="1">
        <p:scale>
          <a:sx n="92" d="100"/>
          <a:sy n="92" d="100"/>
        </p:scale>
        <p:origin x="207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8151485-3390-49FF-9D42-F26B305A4EB9}" type="datetimeFigureOut">
              <a:rPr lang="en-US"/>
              <a:pPr>
                <a:defRPr/>
              </a:pPr>
              <a:t>9/24/2018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72D413CB-ED88-4A2E-9BE2-2CA769F344A4}" type="slidenum">
              <a:rPr lang="en-US"/>
              <a:pPr/>
              <a:t>‹#›</a:t>
            </a:fld>
            <a:endParaRPr lang="en-US"/>
          </a:p>
        </p:txBody>
      </p:sp>
    </p:spTree>
    <p:extLst>
      <p:ext uri="{BB962C8B-B14F-4D97-AF65-F5344CB8AC3E}">
        <p14:creationId xmlns:p14="http://schemas.microsoft.com/office/powerpoint/2010/main" val="30234200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bwMode="auto">
          <a:xfrm>
            <a:off x="1143000" y="687388"/>
            <a:ext cx="4573588"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Rectangle 3"/>
          <p:cNvSpPr>
            <a:spLocks noGrp="1" noChangeArrowheads="1"/>
          </p:cNvSpPr>
          <p:nvPr>
            <p:ph type="body" idx="1"/>
          </p:nvPr>
        </p:nvSpPr>
        <p:spPr bwMode="auto">
          <a:xfrm>
            <a:off x="914400" y="4343400"/>
            <a:ext cx="5029200" cy="4113213"/>
          </a:xfrm>
          <a:solidFill>
            <a:srgbClr val="FFFFFF"/>
          </a:solidFill>
          <a:ln>
            <a:solidFill>
              <a:srgbClr val="000000"/>
            </a:solidFill>
            <a:miter lim="800000"/>
            <a:headEnd/>
            <a:tailEnd/>
          </a:ln>
        </p:spPr>
        <p:txBody>
          <a:bodyPr wrap="square" lIns="92958" tIns="46479" rIns="92958" bIns="46479"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17184412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bwMode="auto">
          <a:xfrm>
            <a:off x="1143000" y="685800"/>
            <a:ext cx="4573588"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Rectangle 3"/>
          <p:cNvSpPr>
            <a:spLocks noGrp="1" noChangeArrowheads="1"/>
          </p:cNvSpPr>
          <p:nvPr>
            <p:ph type="body" idx="1"/>
          </p:nvPr>
        </p:nvSpPr>
        <p:spPr bwMode="auto">
          <a:xfrm>
            <a:off x="914400" y="4343400"/>
            <a:ext cx="5029200" cy="4114800"/>
          </a:xfrm>
          <a:solidFill>
            <a:srgbClr val="FFFFFF"/>
          </a:solidFill>
          <a:ln>
            <a:solidFill>
              <a:srgbClr val="000000"/>
            </a:solidFill>
            <a:miter lim="800000"/>
            <a:headEnd/>
            <a:tailEnd/>
          </a:ln>
        </p:spPr>
        <p:txBody>
          <a:bodyPr wrap="square" lIns="91273" tIns="45637" rIns="91273" bIns="45637" numCol="1" anchor="t" anchorCtr="0" compatLnSpc="1">
            <a:prstTxWarp prst="textNoShape">
              <a:avLst/>
            </a:prstTxWarp>
          </a:bodyPr>
          <a:lstStyle/>
          <a:p>
            <a:pPr marL="228600" indent="-228600"/>
            <a:endParaRPr lang="en-US" dirty="0" smtClean="0">
              <a:latin typeface="Helvetica" panose="020B0604020202020204" pitchFamily="34" charset="0"/>
              <a:sym typeface="Symbol" panose="05050102010706020507" pitchFamily="18" charset="2"/>
            </a:endParaRPr>
          </a:p>
        </p:txBody>
      </p:sp>
    </p:spTree>
    <p:extLst>
      <p:ext uri="{BB962C8B-B14F-4D97-AF65-F5344CB8AC3E}">
        <p14:creationId xmlns:p14="http://schemas.microsoft.com/office/powerpoint/2010/main" val="40910831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bwMode="auto">
          <a:xfrm>
            <a:off x="1143000" y="685800"/>
            <a:ext cx="4573588"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Rectangle 3"/>
          <p:cNvSpPr>
            <a:spLocks noGrp="1" noChangeArrowheads="1"/>
          </p:cNvSpPr>
          <p:nvPr>
            <p:ph type="body" idx="1"/>
          </p:nvPr>
        </p:nvSpPr>
        <p:spPr bwMode="auto">
          <a:xfrm>
            <a:off x="914400" y="4343400"/>
            <a:ext cx="5029200" cy="4114800"/>
          </a:xfrm>
          <a:solidFill>
            <a:srgbClr val="FFFFFF"/>
          </a:solidFill>
          <a:ln>
            <a:solidFill>
              <a:srgbClr val="000000"/>
            </a:solidFill>
            <a:miter lim="800000"/>
            <a:headEnd/>
            <a:tailEnd/>
          </a:ln>
        </p:spPr>
        <p:txBody>
          <a:bodyPr wrap="square" lIns="91273" tIns="45637" rIns="91273" bIns="45637" numCol="1" anchor="t" anchorCtr="0" compatLnSpc="1">
            <a:prstTxWarp prst="textNoShape">
              <a:avLst/>
            </a:prstTxWarp>
          </a:bodyPr>
          <a:lstStyle/>
          <a:p>
            <a:pPr marL="228600" indent="-228600"/>
            <a:endParaRPr lang="en-US" dirty="0" smtClean="0">
              <a:latin typeface="Helvetica" panose="020B0604020202020204" pitchFamily="34" charset="0"/>
              <a:sym typeface="Symbol" panose="05050102010706020507" pitchFamily="18" charset="2"/>
            </a:endParaRPr>
          </a:p>
        </p:txBody>
      </p:sp>
    </p:spTree>
    <p:extLst>
      <p:ext uri="{BB962C8B-B14F-4D97-AF65-F5344CB8AC3E}">
        <p14:creationId xmlns:p14="http://schemas.microsoft.com/office/powerpoint/2010/main" val="16423602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bwMode="auto">
          <a:xfrm>
            <a:off x="1143000" y="685800"/>
            <a:ext cx="4573588"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Rectangle 3"/>
          <p:cNvSpPr>
            <a:spLocks noGrp="1" noChangeArrowheads="1"/>
          </p:cNvSpPr>
          <p:nvPr>
            <p:ph type="body" idx="1"/>
          </p:nvPr>
        </p:nvSpPr>
        <p:spPr bwMode="auto">
          <a:xfrm>
            <a:off x="914400" y="4343400"/>
            <a:ext cx="5029200" cy="4114800"/>
          </a:xfrm>
          <a:solidFill>
            <a:srgbClr val="FFFFFF"/>
          </a:solidFill>
          <a:ln>
            <a:solidFill>
              <a:srgbClr val="000000"/>
            </a:solidFill>
            <a:miter lim="800000"/>
            <a:headEnd/>
            <a:tailEnd/>
          </a:ln>
        </p:spPr>
        <p:txBody>
          <a:bodyPr wrap="square" lIns="91273" tIns="45637" rIns="91273" bIns="45637" numCol="1" anchor="t" anchorCtr="0" compatLnSpc="1">
            <a:prstTxWarp prst="textNoShape">
              <a:avLst/>
            </a:prstTxWarp>
          </a:bodyPr>
          <a:lstStyle/>
          <a:p>
            <a:pPr marL="228600" indent="-228600"/>
            <a:endParaRPr lang="en-US" smtClean="0">
              <a:latin typeface="Helvetica" panose="020B0604020202020204" pitchFamily="34" charset="0"/>
              <a:sym typeface="Symbol" panose="05050102010706020507" pitchFamily="18" charset="2"/>
            </a:endParaRPr>
          </a:p>
        </p:txBody>
      </p:sp>
    </p:spTree>
    <p:extLst>
      <p:ext uri="{BB962C8B-B14F-4D97-AF65-F5344CB8AC3E}">
        <p14:creationId xmlns:p14="http://schemas.microsoft.com/office/powerpoint/2010/main" val="9966337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bwMode="auto">
          <a:xfrm>
            <a:off x="1143000" y="685800"/>
            <a:ext cx="4573588"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Rectangle 3"/>
          <p:cNvSpPr>
            <a:spLocks noGrp="1" noChangeArrowheads="1"/>
          </p:cNvSpPr>
          <p:nvPr>
            <p:ph type="body" idx="1"/>
          </p:nvPr>
        </p:nvSpPr>
        <p:spPr bwMode="auto">
          <a:xfrm>
            <a:off x="914400" y="4343400"/>
            <a:ext cx="5029200" cy="4114800"/>
          </a:xfrm>
          <a:solidFill>
            <a:srgbClr val="FFFFFF"/>
          </a:solidFill>
          <a:ln>
            <a:solidFill>
              <a:srgbClr val="000000"/>
            </a:solidFill>
            <a:miter lim="800000"/>
            <a:headEnd/>
            <a:tailEnd/>
          </a:ln>
        </p:spPr>
        <p:txBody>
          <a:bodyPr wrap="square" lIns="91273" tIns="45637" rIns="91273" bIns="45637" numCol="1" anchor="t" anchorCtr="0" compatLnSpc="1">
            <a:prstTxWarp prst="textNoShape">
              <a:avLst/>
            </a:prstTxWarp>
          </a:bodyPr>
          <a:lstStyle/>
          <a:p>
            <a:pPr marL="228600" indent="-228600"/>
            <a:endParaRPr lang="en-US" dirty="0" smtClean="0">
              <a:latin typeface="Helvetica" panose="020B0604020202020204" pitchFamily="34" charset="0"/>
              <a:sym typeface="Symbol" panose="05050102010706020507" pitchFamily="18" charset="2"/>
            </a:endParaRPr>
          </a:p>
        </p:txBody>
      </p:sp>
    </p:spTree>
    <p:extLst>
      <p:ext uri="{BB962C8B-B14F-4D97-AF65-F5344CB8AC3E}">
        <p14:creationId xmlns:p14="http://schemas.microsoft.com/office/powerpoint/2010/main" val="37679768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bwMode="auto">
          <a:xfrm>
            <a:off x="1143000" y="685800"/>
            <a:ext cx="4573588"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Rectangle 3"/>
          <p:cNvSpPr>
            <a:spLocks noGrp="1" noChangeArrowheads="1"/>
          </p:cNvSpPr>
          <p:nvPr>
            <p:ph type="body" idx="1"/>
          </p:nvPr>
        </p:nvSpPr>
        <p:spPr bwMode="auto">
          <a:xfrm>
            <a:off x="914400" y="4343400"/>
            <a:ext cx="5029200" cy="4114800"/>
          </a:xfrm>
          <a:solidFill>
            <a:srgbClr val="FFFFFF"/>
          </a:solidFill>
          <a:ln>
            <a:solidFill>
              <a:srgbClr val="000000"/>
            </a:solidFill>
            <a:miter lim="800000"/>
            <a:headEnd/>
            <a:tailEnd/>
          </a:ln>
        </p:spPr>
        <p:txBody>
          <a:bodyPr wrap="square" lIns="91273" tIns="45637" rIns="91273" bIns="45637" numCol="1" anchor="t" anchorCtr="0" compatLnSpc="1">
            <a:prstTxWarp prst="textNoShape">
              <a:avLst/>
            </a:prstTxWarp>
          </a:bodyPr>
          <a:lstStyle/>
          <a:p>
            <a:pPr marL="228600" indent="-228600"/>
            <a:endParaRPr lang="en-US" dirty="0" smtClean="0">
              <a:latin typeface="Helvetica" panose="020B0604020202020204" pitchFamily="34" charset="0"/>
              <a:sym typeface="Symbol" panose="05050102010706020507" pitchFamily="18" charset="2"/>
            </a:endParaRPr>
          </a:p>
        </p:txBody>
      </p:sp>
    </p:spTree>
    <p:extLst>
      <p:ext uri="{BB962C8B-B14F-4D97-AF65-F5344CB8AC3E}">
        <p14:creationId xmlns:p14="http://schemas.microsoft.com/office/powerpoint/2010/main" val="3438233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E85B426-198F-4205-8C95-CFB1C341D529}" type="slidenum">
              <a:rPr lang="en-US">
                <a:latin typeface="Calibri" panose="020F0502020204030204" pitchFamily="34" charset="0"/>
              </a:rPr>
              <a:pPr eaLnBrk="1" hangingPunct="1"/>
              <a:t>4</a:t>
            </a:fld>
            <a:endParaRPr lang="en-US">
              <a:latin typeface="Calibri" panose="020F0502020204030204" pitchFamily="34" charset="0"/>
            </a:endParaRPr>
          </a:p>
        </p:txBody>
      </p:sp>
    </p:spTree>
    <p:extLst>
      <p:ext uri="{BB962C8B-B14F-4D97-AF65-F5344CB8AC3E}">
        <p14:creationId xmlns:p14="http://schemas.microsoft.com/office/powerpoint/2010/main" val="83134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E85B426-198F-4205-8C95-CFB1C341D529}" type="slidenum">
              <a:rPr lang="en-US">
                <a:latin typeface="Calibri" panose="020F0502020204030204" pitchFamily="34" charset="0"/>
              </a:rPr>
              <a:pPr eaLnBrk="1" hangingPunct="1"/>
              <a:t>5</a:t>
            </a:fld>
            <a:endParaRPr lang="en-US">
              <a:latin typeface="Calibri" panose="020F0502020204030204" pitchFamily="34" charset="0"/>
            </a:endParaRPr>
          </a:p>
        </p:txBody>
      </p:sp>
    </p:spTree>
    <p:extLst>
      <p:ext uri="{BB962C8B-B14F-4D97-AF65-F5344CB8AC3E}">
        <p14:creationId xmlns:p14="http://schemas.microsoft.com/office/powerpoint/2010/main" val="1795023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bwMode="auto">
          <a:xfrm>
            <a:off x="1143000" y="687388"/>
            <a:ext cx="4573588"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Rectangle 3"/>
          <p:cNvSpPr>
            <a:spLocks noGrp="1" noChangeArrowheads="1"/>
          </p:cNvSpPr>
          <p:nvPr>
            <p:ph type="body" idx="1"/>
          </p:nvPr>
        </p:nvSpPr>
        <p:spPr bwMode="auto">
          <a:xfrm>
            <a:off x="914400" y="4343400"/>
            <a:ext cx="5029200" cy="4113213"/>
          </a:xfrm>
          <a:solidFill>
            <a:srgbClr val="FFFFFF"/>
          </a:solidFill>
          <a:ln>
            <a:solidFill>
              <a:srgbClr val="000000"/>
            </a:solidFill>
            <a:miter lim="800000"/>
            <a:headEnd/>
            <a:tailEnd/>
          </a:ln>
        </p:spPr>
        <p:txBody>
          <a:bodyPr wrap="square" lIns="92958" tIns="46479" rIns="92958" bIns="46479"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1970875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bwMode="auto">
          <a:xfrm>
            <a:off x="1143000" y="687388"/>
            <a:ext cx="4573588"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Rectangle 3"/>
          <p:cNvSpPr>
            <a:spLocks noGrp="1" noChangeArrowheads="1"/>
          </p:cNvSpPr>
          <p:nvPr>
            <p:ph type="body" idx="1"/>
          </p:nvPr>
        </p:nvSpPr>
        <p:spPr bwMode="auto">
          <a:xfrm>
            <a:off x="914400" y="4343400"/>
            <a:ext cx="5029200" cy="4113213"/>
          </a:xfrm>
          <a:solidFill>
            <a:srgbClr val="FFFFFF"/>
          </a:solidFill>
          <a:ln>
            <a:solidFill>
              <a:srgbClr val="000000"/>
            </a:solidFill>
            <a:miter lim="800000"/>
            <a:headEnd/>
            <a:tailEnd/>
          </a:ln>
        </p:spPr>
        <p:txBody>
          <a:bodyPr wrap="square" lIns="92958" tIns="46479" rIns="92958" bIns="46479"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9943259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bwMode="auto">
          <a:xfrm>
            <a:off x="1143000" y="687388"/>
            <a:ext cx="4573588"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Rectangle 3"/>
          <p:cNvSpPr>
            <a:spLocks noGrp="1" noChangeArrowheads="1"/>
          </p:cNvSpPr>
          <p:nvPr>
            <p:ph type="body" idx="1"/>
          </p:nvPr>
        </p:nvSpPr>
        <p:spPr bwMode="auto">
          <a:xfrm>
            <a:off x="914400" y="4343400"/>
            <a:ext cx="5029200" cy="4113213"/>
          </a:xfrm>
          <a:solidFill>
            <a:srgbClr val="FFFFFF"/>
          </a:solidFill>
          <a:ln>
            <a:solidFill>
              <a:srgbClr val="000000"/>
            </a:solidFill>
            <a:miter lim="800000"/>
            <a:headEnd/>
            <a:tailEnd/>
          </a:ln>
        </p:spPr>
        <p:txBody>
          <a:bodyPr wrap="square" lIns="92958" tIns="46479" rIns="92958" bIns="46479"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2809670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bwMode="auto">
          <a:xfrm>
            <a:off x="1143000" y="687388"/>
            <a:ext cx="4573588"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Rectangle 3"/>
          <p:cNvSpPr>
            <a:spLocks noGrp="1" noChangeArrowheads="1"/>
          </p:cNvSpPr>
          <p:nvPr>
            <p:ph type="body" idx="1"/>
          </p:nvPr>
        </p:nvSpPr>
        <p:spPr bwMode="auto">
          <a:xfrm>
            <a:off x="914400" y="4343400"/>
            <a:ext cx="5029200" cy="4113213"/>
          </a:xfrm>
          <a:solidFill>
            <a:srgbClr val="FFFFFF"/>
          </a:solidFill>
          <a:ln>
            <a:solidFill>
              <a:srgbClr val="000000"/>
            </a:solidFill>
            <a:miter lim="800000"/>
            <a:headEnd/>
            <a:tailEnd/>
          </a:ln>
        </p:spPr>
        <p:txBody>
          <a:bodyPr wrap="square" lIns="92958" tIns="46479" rIns="92958" bIns="46479"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1577477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bwMode="auto">
          <a:xfrm>
            <a:off x="1143000" y="685800"/>
            <a:ext cx="4573588"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Rectangle 3"/>
          <p:cNvSpPr>
            <a:spLocks noGrp="1" noChangeArrowheads="1"/>
          </p:cNvSpPr>
          <p:nvPr>
            <p:ph type="body" idx="1"/>
          </p:nvPr>
        </p:nvSpPr>
        <p:spPr bwMode="auto">
          <a:xfrm>
            <a:off x="914400" y="4343400"/>
            <a:ext cx="5029200" cy="4114800"/>
          </a:xfrm>
          <a:solidFill>
            <a:srgbClr val="FFFFFF"/>
          </a:solidFill>
          <a:ln>
            <a:solidFill>
              <a:srgbClr val="000000"/>
            </a:solidFill>
            <a:miter lim="800000"/>
            <a:headEnd/>
            <a:tailEnd/>
          </a:ln>
        </p:spPr>
        <p:txBody>
          <a:bodyPr wrap="square" lIns="91273" tIns="45637" rIns="91273" bIns="45637" numCol="1" anchor="t" anchorCtr="0" compatLnSpc="1">
            <a:prstTxWarp prst="textNoShape">
              <a:avLst/>
            </a:prstTxWarp>
          </a:bodyPr>
          <a:lstStyle/>
          <a:p>
            <a:pPr marL="228600" indent="-228600"/>
            <a:endParaRPr lang="en-US" smtClean="0">
              <a:latin typeface="Helvetica" panose="020B0604020202020204" pitchFamily="34" charset="0"/>
              <a:sym typeface="Symbol" panose="05050102010706020507" pitchFamily="18" charset="2"/>
            </a:endParaRPr>
          </a:p>
        </p:txBody>
      </p:sp>
    </p:spTree>
    <p:extLst>
      <p:ext uri="{BB962C8B-B14F-4D97-AF65-F5344CB8AC3E}">
        <p14:creationId xmlns:p14="http://schemas.microsoft.com/office/powerpoint/2010/main" val="34315045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bwMode="auto">
          <a:xfrm>
            <a:off x="1143000" y="685800"/>
            <a:ext cx="4573588"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Rectangle 3"/>
          <p:cNvSpPr>
            <a:spLocks noGrp="1" noChangeArrowheads="1"/>
          </p:cNvSpPr>
          <p:nvPr>
            <p:ph type="body" idx="1"/>
          </p:nvPr>
        </p:nvSpPr>
        <p:spPr bwMode="auto">
          <a:xfrm>
            <a:off x="914400" y="4343400"/>
            <a:ext cx="5029200" cy="4114800"/>
          </a:xfrm>
          <a:solidFill>
            <a:srgbClr val="FFFFFF"/>
          </a:solidFill>
          <a:ln>
            <a:solidFill>
              <a:srgbClr val="000000"/>
            </a:solidFill>
            <a:miter lim="800000"/>
            <a:headEnd/>
            <a:tailEnd/>
          </a:ln>
        </p:spPr>
        <p:txBody>
          <a:bodyPr wrap="square" lIns="91273" tIns="45637" rIns="91273" bIns="45637" numCol="1" anchor="t" anchorCtr="0" compatLnSpc="1">
            <a:prstTxWarp prst="textNoShape">
              <a:avLst/>
            </a:prstTxWarp>
          </a:bodyPr>
          <a:lstStyle/>
          <a:p>
            <a:pPr marL="228600" indent="-228600"/>
            <a:endParaRPr lang="en-US" smtClean="0">
              <a:latin typeface="Helvetica" panose="020B0604020202020204" pitchFamily="34" charset="0"/>
              <a:sym typeface="Symbol" panose="05050102010706020507" pitchFamily="18" charset="2"/>
            </a:endParaRPr>
          </a:p>
        </p:txBody>
      </p:sp>
    </p:spTree>
    <p:extLst>
      <p:ext uri="{BB962C8B-B14F-4D97-AF65-F5344CB8AC3E}">
        <p14:creationId xmlns:p14="http://schemas.microsoft.com/office/powerpoint/2010/main" val="2132116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204788" y="0"/>
            <a:ext cx="8782050" cy="6753225"/>
            <a:chOff x="129" y="0"/>
            <a:chExt cx="5532" cy="4254"/>
          </a:xfrm>
        </p:grpSpPr>
        <p:sp>
          <p:nvSpPr>
            <p:cNvPr id="5" name="Freeform 3"/>
            <p:cNvSpPr>
              <a:spLocks/>
            </p:cNvSpPr>
            <p:nvPr/>
          </p:nvSpPr>
          <p:spPr bwMode="auto">
            <a:xfrm>
              <a:off x="129" y="411"/>
              <a:ext cx="5532" cy="3843"/>
            </a:xfrm>
            <a:custGeom>
              <a:avLst/>
              <a:gdLst>
                <a:gd name="T0" fmla="*/ 674 w 5532"/>
                <a:gd name="T1" fmla="*/ 2 h 3843"/>
                <a:gd name="T2" fmla="*/ 5531 w 5532"/>
                <a:gd name="T3" fmla="*/ 0 h 3843"/>
                <a:gd name="T4" fmla="*/ 5531 w 5532"/>
                <a:gd name="T5" fmla="*/ 3832 h 3843"/>
                <a:gd name="T6" fmla="*/ 0 w 5532"/>
                <a:gd name="T7" fmla="*/ 3842 h 3843"/>
                <a:gd name="T8" fmla="*/ 6 w 5532"/>
                <a:gd name="T9" fmla="*/ 580 h 3843"/>
                <a:gd name="T10" fmla="*/ 14 w 5532"/>
                <a:gd name="T11" fmla="*/ 547 h 3843"/>
                <a:gd name="T12" fmla="*/ 25 w 5532"/>
                <a:gd name="T13" fmla="*/ 504 h 3843"/>
                <a:gd name="T14" fmla="*/ 36 w 5532"/>
                <a:gd name="T15" fmla="*/ 473 h 3843"/>
                <a:gd name="T16" fmla="*/ 51 w 5532"/>
                <a:gd name="T17" fmla="*/ 458 h 3843"/>
                <a:gd name="T18" fmla="*/ 64 w 5532"/>
                <a:gd name="T19" fmla="*/ 448 h 3843"/>
                <a:gd name="T20" fmla="*/ 656 w 5532"/>
                <a:gd name="T21" fmla="*/ 5 h 3843"/>
                <a:gd name="T22" fmla="*/ 674 w 5532"/>
                <a:gd name="T23" fmla="*/ 2 h 384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532" h="3843">
                  <a:moveTo>
                    <a:pt x="674" y="2"/>
                  </a:moveTo>
                  <a:lnTo>
                    <a:pt x="5531" y="0"/>
                  </a:lnTo>
                  <a:lnTo>
                    <a:pt x="5531" y="3832"/>
                  </a:lnTo>
                  <a:lnTo>
                    <a:pt x="0" y="3842"/>
                  </a:lnTo>
                  <a:lnTo>
                    <a:pt x="6" y="580"/>
                  </a:lnTo>
                  <a:lnTo>
                    <a:pt x="14" y="547"/>
                  </a:lnTo>
                  <a:lnTo>
                    <a:pt x="25" y="504"/>
                  </a:lnTo>
                  <a:lnTo>
                    <a:pt x="36" y="473"/>
                  </a:lnTo>
                  <a:lnTo>
                    <a:pt x="51" y="458"/>
                  </a:lnTo>
                  <a:lnTo>
                    <a:pt x="64" y="448"/>
                  </a:lnTo>
                  <a:lnTo>
                    <a:pt x="656" y="5"/>
                  </a:lnTo>
                  <a:lnTo>
                    <a:pt x="674" y="2"/>
                  </a:lnTo>
                </a:path>
              </a:pathLst>
            </a:custGeom>
            <a:solidFill>
              <a:srgbClr val="FFFF99"/>
            </a:solidFill>
            <a:ln>
              <a:noFill/>
            </a:ln>
            <a:effectLst>
              <a:outerShdw dist="107763" dir="2700000" algn="ctr" rotWithShape="0">
                <a:schemeClr val="bg2"/>
              </a:outerShdw>
            </a:effectLst>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en-US"/>
            </a:p>
          </p:txBody>
        </p:sp>
        <p:grpSp>
          <p:nvGrpSpPr>
            <p:cNvPr id="6" name="Group 4"/>
            <p:cNvGrpSpPr>
              <a:grpSpLocks/>
            </p:cNvGrpSpPr>
            <p:nvPr/>
          </p:nvGrpSpPr>
          <p:grpSpPr bwMode="auto">
            <a:xfrm>
              <a:off x="2079" y="0"/>
              <a:ext cx="1640" cy="623"/>
              <a:chOff x="2079" y="0"/>
              <a:chExt cx="1640" cy="623"/>
            </a:xfrm>
          </p:grpSpPr>
          <p:sp>
            <p:nvSpPr>
              <p:cNvPr id="7" name="Rectangle 5"/>
              <p:cNvSpPr>
                <a:spLocks noChangeArrowheads="1"/>
              </p:cNvSpPr>
              <p:nvPr/>
            </p:nvSpPr>
            <p:spPr bwMode="auto">
              <a:xfrm>
                <a:off x="2079" y="344"/>
                <a:ext cx="1640" cy="72"/>
              </a:xfrm>
              <a:prstGeom prst="rect">
                <a:avLst/>
              </a:prstGeom>
              <a:gradFill rotWithShape="0">
                <a:gsLst>
                  <a:gs pos="0">
                    <a:srgbClr val="FFFFFF"/>
                  </a:gs>
                  <a:gs pos="50000">
                    <a:srgbClr val="5F5F5F"/>
                  </a:gs>
                  <a:gs pos="100000">
                    <a:srgbClr val="FFFF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atin typeface="Times New Roman" panose="02020603050405020304" pitchFamily="18" charset="0"/>
                </a:endParaRPr>
              </a:p>
            </p:txBody>
          </p:sp>
          <p:sp>
            <p:nvSpPr>
              <p:cNvPr id="8" name="Rectangle 6"/>
              <p:cNvSpPr>
                <a:spLocks noChangeArrowheads="1"/>
              </p:cNvSpPr>
              <p:nvPr/>
            </p:nvSpPr>
            <p:spPr bwMode="auto">
              <a:xfrm>
                <a:off x="2383" y="311"/>
                <a:ext cx="232" cy="33"/>
              </a:xfrm>
              <a:prstGeom prst="rect">
                <a:avLst/>
              </a:prstGeom>
              <a:gradFill rotWithShape="0">
                <a:gsLst>
                  <a:gs pos="0">
                    <a:srgbClr val="FFFFFF"/>
                  </a:gs>
                  <a:gs pos="50000">
                    <a:srgbClr val="1C1C1C"/>
                  </a:gs>
                  <a:gs pos="100000">
                    <a:srgbClr val="FFFF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atin typeface="Times New Roman" panose="02020603050405020304" pitchFamily="18" charset="0"/>
                </a:endParaRPr>
              </a:p>
            </p:txBody>
          </p:sp>
          <p:sp>
            <p:nvSpPr>
              <p:cNvPr id="9" name="Rectangle 7"/>
              <p:cNvSpPr>
                <a:spLocks noChangeArrowheads="1"/>
              </p:cNvSpPr>
              <p:nvPr/>
            </p:nvSpPr>
            <p:spPr bwMode="auto">
              <a:xfrm>
                <a:off x="3134" y="320"/>
                <a:ext cx="232" cy="32"/>
              </a:xfrm>
              <a:prstGeom prst="rect">
                <a:avLst/>
              </a:prstGeom>
              <a:gradFill rotWithShape="0">
                <a:gsLst>
                  <a:gs pos="0">
                    <a:srgbClr val="FFFFFF"/>
                  </a:gs>
                  <a:gs pos="50000">
                    <a:srgbClr val="1C1C1C"/>
                  </a:gs>
                  <a:gs pos="100000">
                    <a:srgbClr val="FFFF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atin typeface="Times New Roman" panose="02020603050405020304" pitchFamily="18" charset="0"/>
                </a:endParaRPr>
              </a:p>
            </p:txBody>
          </p:sp>
          <p:sp>
            <p:nvSpPr>
              <p:cNvPr id="10" name="Oval 8"/>
              <p:cNvSpPr>
                <a:spLocks noChangeArrowheads="1"/>
              </p:cNvSpPr>
              <p:nvPr/>
            </p:nvSpPr>
            <p:spPr bwMode="auto">
              <a:xfrm>
                <a:off x="2693" y="0"/>
                <a:ext cx="379" cy="370"/>
              </a:xfrm>
              <a:prstGeom prst="ellipse">
                <a:avLst/>
              </a:prstGeom>
              <a:gradFill rotWithShape="0">
                <a:gsLst>
                  <a:gs pos="0">
                    <a:srgbClr val="FFFFFF"/>
                  </a:gs>
                  <a:gs pos="100000">
                    <a:srgbClr val="1C1C1C"/>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atin typeface="Times New Roman" panose="02020603050405020304" pitchFamily="18" charset="0"/>
                </a:endParaRPr>
              </a:p>
            </p:txBody>
          </p:sp>
          <p:sp>
            <p:nvSpPr>
              <p:cNvPr id="11" name="Oval 9"/>
              <p:cNvSpPr>
                <a:spLocks noChangeArrowheads="1"/>
              </p:cNvSpPr>
              <p:nvPr/>
            </p:nvSpPr>
            <p:spPr bwMode="auto">
              <a:xfrm>
                <a:off x="2711" y="13"/>
                <a:ext cx="344" cy="347"/>
              </a:xfrm>
              <a:prstGeom prst="ellipse">
                <a:avLst/>
              </a:prstGeom>
              <a:gradFill rotWithShape="0">
                <a:gsLst>
                  <a:gs pos="0">
                    <a:srgbClr val="FFFFFF"/>
                  </a:gs>
                  <a:gs pos="100000">
                    <a:srgbClr val="1C1C1C"/>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atin typeface="Times New Roman" panose="02020603050405020304" pitchFamily="18" charset="0"/>
                </a:endParaRPr>
              </a:p>
            </p:txBody>
          </p:sp>
          <p:sp>
            <p:nvSpPr>
              <p:cNvPr id="12" name="Freeform 10"/>
              <p:cNvSpPr>
                <a:spLocks/>
              </p:cNvSpPr>
              <p:nvPr/>
            </p:nvSpPr>
            <p:spPr bwMode="auto">
              <a:xfrm>
                <a:off x="2737" y="10"/>
                <a:ext cx="279" cy="82"/>
              </a:xfrm>
              <a:custGeom>
                <a:avLst/>
                <a:gdLst>
                  <a:gd name="T0" fmla="*/ 278 w 279"/>
                  <a:gd name="T1" fmla="*/ 65 h 82"/>
                  <a:gd name="T2" fmla="*/ 271 w 279"/>
                  <a:gd name="T3" fmla="*/ 49 h 82"/>
                  <a:gd name="T4" fmla="*/ 254 w 279"/>
                  <a:gd name="T5" fmla="*/ 32 h 82"/>
                  <a:gd name="T6" fmla="*/ 232 w 279"/>
                  <a:gd name="T7" fmla="*/ 20 h 82"/>
                  <a:gd name="T8" fmla="*/ 203 w 279"/>
                  <a:gd name="T9" fmla="*/ 7 h 82"/>
                  <a:gd name="T10" fmla="*/ 168 w 279"/>
                  <a:gd name="T11" fmla="*/ 0 h 82"/>
                  <a:gd name="T12" fmla="*/ 127 w 279"/>
                  <a:gd name="T13" fmla="*/ 0 h 82"/>
                  <a:gd name="T14" fmla="*/ 95 w 279"/>
                  <a:gd name="T15" fmla="*/ 3 h 82"/>
                  <a:gd name="T16" fmla="*/ 63 w 279"/>
                  <a:gd name="T17" fmla="*/ 14 h 82"/>
                  <a:gd name="T18" fmla="*/ 41 w 279"/>
                  <a:gd name="T19" fmla="*/ 29 h 82"/>
                  <a:gd name="T20" fmla="*/ 21 w 279"/>
                  <a:gd name="T21" fmla="*/ 43 h 82"/>
                  <a:gd name="T22" fmla="*/ 5 w 279"/>
                  <a:gd name="T23" fmla="*/ 62 h 82"/>
                  <a:gd name="T24" fmla="*/ 0 w 279"/>
                  <a:gd name="T25" fmla="*/ 71 h 82"/>
                  <a:gd name="T26" fmla="*/ 1 w 279"/>
                  <a:gd name="T27" fmla="*/ 81 h 82"/>
                  <a:gd name="T28" fmla="*/ 14 w 279"/>
                  <a:gd name="T29" fmla="*/ 62 h 82"/>
                  <a:gd name="T30" fmla="*/ 28 w 279"/>
                  <a:gd name="T31" fmla="*/ 51 h 82"/>
                  <a:gd name="T32" fmla="*/ 55 w 279"/>
                  <a:gd name="T33" fmla="*/ 33 h 82"/>
                  <a:gd name="T34" fmla="*/ 78 w 279"/>
                  <a:gd name="T35" fmla="*/ 23 h 82"/>
                  <a:gd name="T36" fmla="*/ 105 w 279"/>
                  <a:gd name="T37" fmla="*/ 14 h 82"/>
                  <a:gd name="T38" fmla="*/ 131 w 279"/>
                  <a:gd name="T39" fmla="*/ 11 h 82"/>
                  <a:gd name="T40" fmla="*/ 147 w 279"/>
                  <a:gd name="T41" fmla="*/ 11 h 82"/>
                  <a:gd name="T42" fmla="*/ 167 w 279"/>
                  <a:gd name="T43" fmla="*/ 13 h 82"/>
                  <a:gd name="T44" fmla="*/ 186 w 279"/>
                  <a:gd name="T45" fmla="*/ 14 h 82"/>
                  <a:gd name="T46" fmla="*/ 206 w 279"/>
                  <a:gd name="T47" fmla="*/ 20 h 82"/>
                  <a:gd name="T48" fmla="*/ 239 w 279"/>
                  <a:gd name="T49" fmla="*/ 35 h 82"/>
                  <a:gd name="T50" fmla="*/ 255 w 279"/>
                  <a:gd name="T51" fmla="*/ 49 h 82"/>
                  <a:gd name="T52" fmla="*/ 278 w 279"/>
                  <a:gd name="T53" fmla="*/ 65 h 8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79" h="82">
                    <a:moveTo>
                      <a:pt x="278" y="65"/>
                    </a:moveTo>
                    <a:lnTo>
                      <a:pt x="271" y="49"/>
                    </a:lnTo>
                    <a:lnTo>
                      <a:pt x="254" y="32"/>
                    </a:lnTo>
                    <a:lnTo>
                      <a:pt x="232" y="20"/>
                    </a:lnTo>
                    <a:lnTo>
                      <a:pt x="203" y="7"/>
                    </a:lnTo>
                    <a:lnTo>
                      <a:pt x="168" y="0"/>
                    </a:lnTo>
                    <a:lnTo>
                      <a:pt x="127" y="0"/>
                    </a:lnTo>
                    <a:lnTo>
                      <a:pt x="95" y="3"/>
                    </a:lnTo>
                    <a:lnTo>
                      <a:pt x="63" y="14"/>
                    </a:lnTo>
                    <a:lnTo>
                      <a:pt x="41" y="29"/>
                    </a:lnTo>
                    <a:lnTo>
                      <a:pt x="21" y="43"/>
                    </a:lnTo>
                    <a:lnTo>
                      <a:pt x="5" y="62"/>
                    </a:lnTo>
                    <a:lnTo>
                      <a:pt x="0" y="71"/>
                    </a:lnTo>
                    <a:lnTo>
                      <a:pt x="1" y="81"/>
                    </a:lnTo>
                    <a:lnTo>
                      <a:pt x="14" y="62"/>
                    </a:lnTo>
                    <a:lnTo>
                      <a:pt x="28" y="51"/>
                    </a:lnTo>
                    <a:lnTo>
                      <a:pt x="55" y="33"/>
                    </a:lnTo>
                    <a:lnTo>
                      <a:pt x="78" y="23"/>
                    </a:lnTo>
                    <a:lnTo>
                      <a:pt x="105" y="14"/>
                    </a:lnTo>
                    <a:lnTo>
                      <a:pt x="131" y="11"/>
                    </a:lnTo>
                    <a:lnTo>
                      <a:pt x="147" y="11"/>
                    </a:lnTo>
                    <a:lnTo>
                      <a:pt x="167" y="13"/>
                    </a:lnTo>
                    <a:lnTo>
                      <a:pt x="186" y="14"/>
                    </a:lnTo>
                    <a:lnTo>
                      <a:pt x="206" y="20"/>
                    </a:lnTo>
                    <a:lnTo>
                      <a:pt x="239" y="35"/>
                    </a:lnTo>
                    <a:lnTo>
                      <a:pt x="255" y="49"/>
                    </a:lnTo>
                    <a:lnTo>
                      <a:pt x="278" y="65"/>
                    </a:lnTo>
                  </a:path>
                </a:pathLst>
              </a:custGeom>
              <a:solidFill>
                <a:srgbClr val="FFFFFF"/>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en-US"/>
              </a:p>
            </p:txBody>
          </p:sp>
          <p:sp>
            <p:nvSpPr>
              <p:cNvPr id="13" name="Oval 11"/>
              <p:cNvSpPr>
                <a:spLocks noChangeArrowheads="1"/>
              </p:cNvSpPr>
              <p:nvPr/>
            </p:nvSpPr>
            <p:spPr bwMode="auto">
              <a:xfrm>
                <a:off x="2738" y="43"/>
                <a:ext cx="289" cy="281"/>
              </a:xfrm>
              <a:prstGeom prst="ellipse">
                <a:avLst/>
              </a:prstGeom>
              <a:gradFill rotWithShape="0">
                <a:gsLst>
                  <a:gs pos="0">
                    <a:srgbClr val="1C1C1C"/>
                  </a:gs>
                  <a:gs pos="50000">
                    <a:srgbClr val="FFFFFF"/>
                  </a:gs>
                  <a:gs pos="100000">
                    <a:srgbClr val="1C1C1C"/>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atin typeface="Times New Roman" panose="02020603050405020304" pitchFamily="18" charset="0"/>
                </a:endParaRPr>
              </a:p>
            </p:txBody>
          </p:sp>
          <p:sp>
            <p:nvSpPr>
              <p:cNvPr id="14" name="Oval 12" descr="Walnut"/>
              <p:cNvSpPr>
                <a:spLocks noChangeArrowheads="1"/>
              </p:cNvSpPr>
              <p:nvPr/>
            </p:nvSpPr>
            <p:spPr bwMode="auto">
              <a:xfrm>
                <a:off x="2758" y="60"/>
                <a:ext cx="247" cy="238"/>
              </a:xfrm>
              <a:prstGeom prst="ellipse">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atin typeface="Times New Roman" panose="02020603050405020304" pitchFamily="18" charset="0"/>
                </a:endParaRPr>
              </a:p>
            </p:txBody>
          </p:sp>
          <p:sp>
            <p:nvSpPr>
              <p:cNvPr id="15" name="Freeform 13"/>
              <p:cNvSpPr>
                <a:spLocks/>
              </p:cNvSpPr>
              <p:nvPr/>
            </p:nvSpPr>
            <p:spPr bwMode="auto">
              <a:xfrm>
                <a:off x="2211" y="267"/>
                <a:ext cx="1358" cy="356"/>
              </a:xfrm>
              <a:custGeom>
                <a:avLst/>
                <a:gdLst>
                  <a:gd name="T0" fmla="*/ 10 w 1358"/>
                  <a:gd name="T1" fmla="*/ 345 h 356"/>
                  <a:gd name="T2" fmla="*/ 28 w 1358"/>
                  <a:gd name="T3" fmla="*/ 351 h 356"/>
                  <a:gd name="T4" fmla="*/ 1357 w 1358"/>
                  <a:gd name="T5" fmla="*/ 355 h 356"/>
                  <a:gd name="T6" fmla="*/ 1357 w 1358"/>
                  <a:gd name="T7" fmla="*/ 279 h 356"/>
                  <a:gd name="T8" fmla="*/ 1351 w 1358"/>
                  <a:gd name="T9" fmla="*/ 248 h 356"/>
                  <a:gd name="T10" fmla="*/ 1338 w 1358"/>
                  <a:gd name="T11" fmla="*/ 220 h 356"/>
                  <a:gd name="T12" fmla="*/ 1324 w 1358"/>
                  <a:gd name="T13" fmla="*/ 192 h 356"/>
                  <a:gd name="T14" fmla="*/ 1282 w 1358"/>
                  <a:gd name="T15" fmla="*/ 147 h 356"/>
                  <a:gd name="T16" fmla="*/ 1214 w 1358"/>
                  <a:gd name="T17" fmla="*/ 119 h 356"/>
                  <a:gd name="T18" fmla="*/ 1141 w 1358"/>
                  <a:gd name="T19" fmla="*/ 106 h 356"/>
                  <a:gd name="T20" fmla="*/ 1073 w 1358"/>
                  <a:gd name="T21" fmla="*/ 96 h 356"/>
                  <a:gd name="T22" fmla="*/ 996 w 1358"/>
                  <a:gd name="T23" fmla="*/ 87 h 356"/>
                  <a:gd name="T24" fmla="*/ 906 w 1358"/>
                  <a:gd name="T25" fmla="*/ 81 h 356"/>
                  <a:gd name="T26" fmla="*/ 782 w 1358"/>
                  <a:gd name="T27" fmla="*/ 69 h 356"/>
                  <a:gd name="T28" fmla="*/ 817 w 1358"/>
                  <a:gd name="T29" fmla="*/ 22 h 356"/>
                  <a:gd name="T30" fmla="*/ 823 w 1358"/>
                  <a:gd name="T31" fmla="*/ 2 h 356"/>
                  <a:gd name="T32" fmla="*/ 795 w 1358"/>
                  <a:gd name="T33" fmla="*/ 28 h 356"/>
                  <a:gd name="T34" fmla="*/ 779 w 1358"/>
                  <a:gd name="T35" fmla="*/ 41 h 356"/>
                  <a:gd name="T36" fmla="*/ 762 w 1358"/>
                  <a:gd name="T37" fmla="*/ 57 h 356"/>
                  <a:gd name="T38" fmla="*/ 746 w 1358"/>
                  <a:gd name="T39" fmla="*/ 62 h 356"/>
                  <a:gd name="T40" fmla="*/ 714 w 1358"/>
                  <a:gd name="T41" fmla="*/ 71 h 356"/>
                  <a:gd name="T42" fmla="*/ 661 w 1358"/>
                  <a:gd name="T43" fmla="*/ 72 h 356"/>
                  <a:gd name="T44" fmla="*/ 612 w 1358"/>
                  <a:gd name="T45" fmla="*/ 70 h 356"/>
                  <a:gd name="T46" fmla="*/ 587 w 1358"/>
                  <a:gd name="T47" fmla="*/ 57 h 356"/>
                  <a:gd name="T48" fmla="*/ 571 w 1358"/>
                  <a:gd name="T49" fmla="*/ 46 h 356"/>
                  <a:gd name="T50" fmla="*/ 548 w 1358"/>
                  <a:gd name="T51" fmla="*/ 28 h 356"/>
                  <a:gd name="T52" fmla="*/ 519 w 1358"/>
                  <a:gd name="T53" fmla="*/ 0 h 356"/>
                  <a:gd name="T54" fmla="*/ 527 w 1358"/>
                  <a:gd name="T55" fmla="*/ 24 h 356"/>
                  <a:gd name="T56" fmla="*/ 539 w 1358"/>
                  <a:gd name="T57" fmla="*/ 64 h 356"/>
                  <a:gd name="T58" fmla="*/ 525 w 1358"/>
                  <a:gd name="T59" fmla="*/ 72 h 356"/>
                  <a:gd name="T60" fmla="*/ 379 w 1358"/>
                  <a:gd name="T61" fmla="*/ 80 h 356"/>
                  <a:gd name="T62" fmla="*/ 259 w 1358"/>
                  <a:gd name="T63" fmla="*/ 96 h 356"/>
                  <a:gd name="T64" fmla="*/ 190 w 1358"/>
                  <a:gd name="T65" fmla="*/ 106 h 356"/>
                  <a:gd name="T66" fmla="*/ 123 w 1358"/>
                  <a:gd name="T67" fmla="*/ 119 h 356"/>
                  <a:gd name="T68" fmla="*/ 94 w 1358"/>
                  <a:gd name="T69" fmla="*/ 129 h 356"/>
                  <a:gd name="T70" fmla="*/ 72 w 1358"/>
                  <a:gd name="T71" fmla="*/ 144 h 356"/>
                  <a:gd name="T72" fmla="*/ 43 w 1358"/>
                  <a:gd name="T73" fmla="*/ 171 h 356"/>
                  <a:gd name="T74" fmla="*/ 24 w 1358"/>
                  <a:gd name="T75" fmla="*/ 202 h 356"/>
                  <a:gd name="T76" fmla="*/ 11 w 1358"/>
                  <a:gd name="T77" fmla="*/ 239 h 356"/>
                  <a:gd name="T78" fmla="*/ 4 w 1358"/>
                  <a:gd name="T79" fmla="*/ 267 h 356"/>
                  <a:gd name="T80" fmla="*/ 1 w 1358"/>
                  <a:gd name="T81" fmla="*/ 299 h 356"/>
                  <a:gd name="T82" fmla="*/ 0 w 1358"/>
                  <a:gd name="T83" fmla="*/ 320 h 356"/>
                  <a:gd name="T84" fmla="*/ 10 w 1358"/>
                  <a:gd name="T85" fmla="*/ 345 h 35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358" h="356">
                    <a:moveTo>
                      <a:pt x="10" y="345"/>
                    </a:moveTo>
                    <a:lnTo>
                      <a:pt x="28" y="351"/>
                    </a:lnTo>
                    <a:lnTo>
                      <a:pt x="1357" y="355"/>
                    </a:lnTo>
                    <a:lnTo>
                      <a:pt x="1357" y="279"/>
                    </a:lnTo>
                    <a:lnTo>
                      <a:pt x="1351" y="248"/>
                    </a:lnTo>
                    <a:lnTo>
                      <a:pt x="1338" y="220"/>
                    </a:lnTo>
                    <a:lnTo>
                      <a:pt x="1324" y="192"/>
                    </a:lnTo>
                    <a:lnTo>
                      <a:pt x="1282" y="147"/>
                    </a:lnTo>
                    <a:lnTo>
                      <a:pt x="1214" y="119"/>
                    </a:lnTo>
                    <a:lnTo>
                      <a:pt x="1141" y="106"/>
                    </a:lnTo>
                    <a:lnTo>
                      <a:pt x="1073" y="96"/>
                    </a:lnTo>
                    <a:lnTo>
                      <a:pt x="996" y="87"/>
                    </a:lnTo>
                    <a:lnTo>
                      <a:pt x="906" y="81"/>
                    </a:lnTo>
                    <a:lnTo>
                      <a:pt x="782" y="69"/>
                    </a:lnTo>
                    <a:lnTo>
                      <a:pt x="817" y="22"/>
                    </a:lnTo>
                    <a:lnTo>
                      <a:pt x="823" y="2"/>
                    </a:lnTo>
                    <a:lnTo>
                      <a:pt x="795" y="28"/>
                    </a:lnTo>
                    <a:lnTo>
                      <a:pt x="779" y="41"/>
                    </a:lnTo>
                    <a:lnTo>
                      <a:pt x="762" y="57"/>
                    </a:lnTo>
                    <a:lnTo>
                      <a:pt x="746" y="62"/>
                    </a:lnTo>
                    <a:lnTo>
                      <a:pt x="714" y="71"/>
                    </a:lnTo>
                    <a:lnTo>
                      <a:pt x="661" y="72"/>
                    </a:lnTo>
                    <a:lnTo>
                      <a:pt x="612" y="70"/>
                    </a:lnTo>
                    <a:lnTo>
                      <a:pt x="587" y="57"/>
                    </a:lnTo>
                    <a:lnTo>
                      <a:pt x="571" y="46"/>
                    </a:lnTo>
                    <a:lnTo>
                      <a:pt x="548" y="28"/>
                    </a:lnTo>
                    <a:lnTo>
                      <a:pt x="519" y="0"/>
                    </a:lnTo>
                    <a:lnTo>
                      <a:pt x="527" y="24"/>
                    </a:lnTo>
                    <a:lnTo>
                      <a:pt x="539" y="64"/>
                    </a:lnTo>
                    <a:lnTo>
                      <a:pt x="525" y="72"/>
                    </a:lnTo>
                    <a:lnTo>
                      <a:pt x="379" y="80"/>
                    </a:lnTo>
                    <a:lnTo>
                      <a:pt x="259" y="96"/>
                    </a:lnTo>
                    <a:lnTo>
                      <a:pt x="190" y="106"/>
                    </a:lnTo>
                    <a:lnTo>
                      <a:pt x="123" y="119"/>
                    </a:lnTo>
                    <a:lnTo>
                      <a:pt x="94" y="129"/>
                    </a:lnTo>
                    <a:lnTo>
                      <a:pt x="72" y="144"/>
                    </a:lnTo>
                    <a:lnTo>
                      <a:pt x="43" y="171"/>
                    </a:lnTo>
                    <a:lnTo>
                      <a:pt x="24" y="202"/>
                    </a:lnTo>
                    <a:lnTo>
                      <a:pt x="11" y="239"/>
                    </a:lnTo>
                    <a:lnTo>
                      <a:pt x="4" y="267"/>
                    </a:lnTo>
                    <a:lnTo>
                      <a:pt x="1" y="299"/>
                    </a:lnTo>
                    <a:lnTo>
                      <a:pt x="0" y="320"/>
                    </a:lnTo>
                    <a:lnTo>
                      <a:pt x="10" y="345"/>
                    </a:lnTo>
                  </a:path>
                </a:pathLst>
              </a:custGeom>
              <a:gradFill rotWithShape="0">
                <a:gsLst>
                  <a:gs pos="0">
                    <a:srgbClr val="FFFFFF"/>
                  </a:gs>
                  <a:gs pos="100000">
                    <a:srgbClr val="1C1C1C"/>
                  </a:gs>
                </a:gsLst>
                <a:lin ang="5400000" scaled="1"/>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en-US"/>
              </a:p>
            </p:txBody>
          </p:sp>
          <p:sp>
            <p:nvSpPr>
              <p:cNvPr id="16" name="Freeform 14"/>
              <p:cNvSpPr>
                <a:spLocks/>
              </p:cNvSpPr>
              <p:nvPr/>
            </p:nvSpPr>
            <p:spPr bwMode="auto">
              <a:xfrm>
                <a:off x="2242" y="308"/>
                <a:ext cx="536" cy="184"/>
              </a:xfrm>
              <a:custGeom>
                <a:avLst/>
                <a:gdLst>
                  <a:gd name="T0" fmla="*/ 0 w 536"/>
                  <a:gd name="T1" fmla="*/ 183 h 184"/>
                  <a:gd name="T2" fmla="*/ 7 w 536"/>
                  <a:gd name="T3" fmla="*/ 153 h 184"/>
                  <a:gd name="T4" fmla="*/ 17 w 536"/>
                  <a:gd name="T5" fmla="*/ 133 h 184"/>
                  <a:gd name="T6" fmla="*/ 49 w 536"/>
                  <a:gd name="T7" fmla="*/ 110 h 184"/>
                  <a:gd name="T8" fmla="*/ 105 w 536"/>
                  <a:gd name="T9" fmla="*/ 88 h 184"/>
                  <a:gd name="T10" fmla="*/ 147 w 536"/>
                  <a:gd name="T11" fmla="*/ 82 h 184"/>
                  <a:gd name="T12" fmla="*/ 182 w 536"/>
                  <a:gd name="T13" fmla="*/ 74 h 184"/>
                  <a:gd name="T14" fmla="*/ 237 w 536"/>
                  <a:gd name="T15" fmla="*/ 69 h 184"/>
                  <a:gd name="T16" fmla="*/ 279 w 536"/>
                  <a:gd name="T17" fmla="*/ 61 h 184"/>
                  <a:gd name="T18" fmla="*/ 320 w 536"/>
                  <a:gd name="T19" fmla="*/ 54 h 184"/>
                  <a:gd name="T20" fmla="*/ 359 w 536"/>
                  <a:gd name="T21" fmla="*/ 49 h 184"/>
                  <a:gd name="T22" fmla="*/ 405 w 536"/>
                  <a:gd name="T23" fmla="*/ 43 h 184"/>
                  <a:gd name="T24" fmla="*/ 473 w 536"/>
                  <a:gd name="T25" fmla="*/ 42 h 184"/>
                  <a:gd name="T26" fmla="*/ 470 w 536"/>
                  <a:gd name="T27" fmla="*/ 44 h 184"/>
                  <a:gd name="T28" fmla="*/ 506 w 536"/>
                  <a:gd name="T29" fmla="*/ 41 h 184"/>
                  <a:gd name="T30" fmla="*/ 518 w 536"/>
                  <a:gd name="T31" fmla="*/ 27 h 184"/>
                  <a:gd name="T32" fmla="*/ 513 w 536"/>
                  <a:gd name="T33" fmla="*/ 0 h 184"/>
                  <a:gd name="T34" fmla="*/ 533 w 536"/>
                  <a:gd name="T35" fmla="*/ 23 h 184"/>
                  <a:gd name="T36" fmla="*/ 535 w 536"/>
                  <a:gd name="T37" fmla="*/ 39 h 184"/>
                  <a:gd name="T38" fmla="*/ 513 w 536"/>
                  <a:gd name="T39" fmla="*/ 52 h 184"/>
                  <a:gd name="T40" fmla="*/ 470 w 536"/>
                  <a:gd name="T41" fmla="*/ 57 h 184"/>
                  <a:gd name="T42" fmla="*/ 399 w 536"/>
                  <a:gd name="T43" fmla="*/ 61 h 184"/>
                  <a:gd name="T44" fmla="*/ 323 w 536"/>
                  <a:gd name="T45" fmla="*/ 70 h 184"/>
                  <a:gd name="T46" fmla="*/ 263 w 536"/>
                  <a:gd name="T47" fmla="*/ 80 h 184"/>
                  <a:gd name="T48" fmla="*/ 193 w 536"/>
                  <a:gd name="T49" fmla="*/ 90 h 184"/>
                  <a:gd name="T50" fmla="*/ 135 w 536"/>
                  <a:gd name="T51" fmla="*/ 99 h 184"/>
                  <a:gd name="T52" fmla="*/ 92 w 536"/>
                  <a:gd name="T53" fmla="*/ 109 h 184"/>
                  <a:gd name="T54" fmla="*/ 56 w 536"/>
                  <a:gd name="T55" fmla="*/ 128 h 184"/>
                  <a:gd name="T56" fmla="*/ 30 w 536"/>
                  <a:gd name="T57" fmla="*/ 140 h 184"/>
                  <a:gd name="T58" fmla="*/ 15 w 536"/>
                  <a:gd name="T59" fmla="*/ 164 h 184"/>
                  <a:gd name="T60" fmla="*/ 0 w 536"/>
                  <a:gd name="T61" fmla="*/ 183 h 18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36" h="184">
                    <a:moveTo>
                      <a:pt x="0" y="183"/>
                    </a:moveTo>
                    <a:lnTo>
                      <a:pt x="7" y="153"/>
                    </a:lnTo>
                    <a:lnTo>
                      <a:pt x="17" y="133"/>
                    </a:lnTo>
                    <a:lnTo>
                      <a:pt x="49" y="110"/>
                    </a:lnTo>
                    <a:lnTo>
                      <a:pt x="105" y="88"/>
                    </a:lnTo>
                    <a:lnTo>
                      <a:pt x="147" y="82"/>
                    </a:lnTo>
                    <a:lnTo>
                      <a:pt x="182" y="74"/>
                    </a:lnTo>
                    <a:lnTo>
                      <a:pt x="237" y="69"/>
                    </a:lnTo>
                    <a:lnTo>
                      <a:pt x="279" y="61"/>
                    </a:lnTo>
                    <a:lnTo>
                      <a:pt x="320" y="54"/>
                    </a:lnTo>
                    <a:lnTo>
                      <a:pt x="359" y="49"/>
                    </a:lnTo>
                    <a:lnTo>
                      <a:pt x="405" y="43"/>
                    </a:lnTo>
                    <a:lnTo>
                      <a:pt x="473" y="42"/>
                    </a:lnTo>
                    <a:lnTo>
                      <a:pt x="470" y="44"/>
                    </a:lnTo>
                    <a:lnTo>
                      <a:pt x="506" y="41"/>
                    </a:lnTo>
                    <a:lnTo>
                      <a:pt x="518" y="27"/>
                    </a:lnTo>
                    <a:lnTo>
                      <a:pt x="513" y="0"/>
                    </a:lnTo>
                    <a:lnTo>
                      <a:pt x="533" y="23"/>
                    </a:lnTo>
                    <a:lnTo>
                      <a:pt x="535" y="39"/>
                    </a:lnTo>
                    <a:lnTo>
                      <a:pt x="513" y="52"/>
                    </a:lnTo>
                    <a:lnTo>
                      <a:pt x="470" y="57"/>
                    </a:lnTo>
                    <a:lnTo>
                      <a:pt x="399" y="61"/>
                    </a:lnTo>
                    <a:lnTo>
                      <a:pt x="323" y="70"/>
                    </a:lnTo>
                    <a:lnTo>
                      <a:pt x="263" y="80"/>
                    </a:lnTo>
                    <a:lnTo>
                      <a:pt x="193" y="90"/>
                    </a:lnTo>
                    <a:lnTo>
                      <a:pt x="135" y="99"/>
                    </a:lnTo>
                    <a:lnTo>
                      <a:pt x="92" y="109"/>
                    </a:lnTo>
                    <a:lnTo>
                      <a:pt x="56" y="128"/>
                    </a:lnTo>
                    <a:lnTo>
                      <a:pt x="30" y="140"/>
                    </a:lnTo>
                    <a:lnTo>
                      <a:pt x="15" y="164"/>
                    </a:lnTo>
                    <a:lnTo>
                      <a:pt x="0" y="183"/>
                    </a:lnTo>
                  </a:path>
                </a:pathLst>
              </a:custGeom>
              <a:solidFill>
                <a:srgbClr val="FFFFFF"/>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en-US"/>
              </a:p>
            </p:txBody>
          </p:sp>
          <p:sp>
            <p:nvSpPr>
              <p:cNvPr id="17" name="Freeform 15"/>
              <p:cNvSpPr>
                <a:spLocks/>
              </p:cNvSpPr>
              <p:nvPr/>
            </p:nvSpPr>
            <p:spPr bwMode="auto">
              <a:xfrm>
                <a:off x="2226" y="574"/>
                <a:ext cx="1326" cy="40"/>
              </a:xfrm>
              <a:custGeom>
                <a:avLst/>
                <a:gdLst>
                  <a:gd name="T0" fmla="*/ 0 w 1326"/>
                  <a:gd name="T1" fmla="*/ 10 h 40"/>
                  <a:gd name="T2" fmla="*/ 17 w 1326"/>
                  <a:gd name="T3" fmla="*/ 30 h 40"/>
                  <a:gd name="T4" fmla="*/ 114 w 1326"/>
                  <a:gd name="T5" fmla="*/ 37 h 40"/>
                  <a:gd name="T6" fmla="*/ 381 w 1326"/>
                  <a:gd name="T7" fmla="*/ 36 h 40"/>
                  <a:gd name="T8" fmla="*/ 438 w 1326"/>
                  <a:gd name="T9" fmla="*/ 37 h 40"/>
                  <a:gd name="T10" fmla="*/ 480 w 1326"/>
                  <a:gd name="T11" fmla="*/ 38 h 40"/>
                  <a:gd name="T12" fmla="*/ 578 w 1326"/>
                  <a:gd name="T13" fmla="*/ 38 h 40"/>
                  <a:gd name="T14" fmla="*/ 686 w 1326"/>
                  <a:gd name="T15" fmla="*/ 36 h 40"/>
                  <a:gd name="T16" fmla="*/ 724 w 1326"/>
                  <a:gd name="T17" fmla="*/ 36 h 40"/>
                  <a:gd name="T18" fmla="*/ 819 w 1326"/>
                  <a:gd name="T19" fmla="*/ 38 h 40"/>
                  <a:gd name="T20" fmla="*/ 859 w 1326"/>
                  <a:gd name="T21" fmla="*/ 39 h 40"/>
                  <a:gd name="T22" fmla="*/ 888 w 1326"/>
                  <a:gd name="T23" fmla="*/ 38 h 40"/>
                  <a:gd name="T24" fmla="*/ 962 w 1326"/>
                  <a:gd name="T25" fmla="*/ 36 h 40"/>
                  <a:gd name="T26" fmla="*/ 1004 w 1326"/>
                  <a:gd name="T27" fmla="*/ 38 h 40"/>
                  <a:gd name="T28" fmla="*/ 1045 w 1326"/>
                  <a:gd name="T29" fmla="*/ 37 h 40"/>
                  <a:gd name="T30" fmla="*/ 1072 w 1326"/>
                  <a:gd name="T31" fmla="*/ 36 h 40"/>
                  <a:gd name="T32" fmla="*/ 1119 w 1326"/>
                  <a:gd name="T33" fmla="*/ 36 h 40"/>
                  <a:gd name="T34" fmla="*/ 1145 w 1326"/>
                  <a:gd name="T35" fmla="*/ 37 h 40"/>
                  <a:gd name="T36" fmla="*/ 1171 w 1326"/>
                  <a:gd name="T37" fmla="*/ 38 h 40"/>
                  <a:gd name="T38" fmla="*/ 1233 w 1326"/>
                  <a:gd name="T39" fmla="*/ 37 h 40"/>
                  <a:gd name="T40" fmla="*/ 1257 w 1326"/>
                  <a:gd name="T41" fmla="*/ 37 h 40"/>
                  <a:gd name="T42" fmla="*/ 1325 w 1326"/>
                  <a:gd name="T43" fmla="*/ 32 h 40"/>
                  <a:gd name="T44" fmla="*/ 1291 w 1326"/>
                  <a:gd name="T45" fmla="*/ 22 h 40"/>
                  <a:gd name="T46" fmla="*/ 1271 w 1326"/>
                  <a:gd name="T47" fmla="*/ 22 h 40"/>
                  <a:gd name="T48" fmla="*/ 1249 w 1326"/>
                  <a:gd name="T49" fmla="*/ 23 h 40"/>
                  <a:gd name="T50" fmla="*/ 1081 w 1326"/>
                  <a:gd name="T51" fmla="*/ 15 h 40"/>
                  <a:gd name="T52" fmla="*/ 1015 w 1326"/>
                  <a:gd name="T53" fmla="*/ 17 h 40"/>
                  <a:gd name="T54" fmla="*/ 943 w 1326"/>
                  <a:gd name="T55" fmla="*/ 21 h 40"/>
                  <a:gd name="T56" fmla="*/ 874 w 1326"/>
                  <a:gd name="T57" fmla="*/ 20 h 40"/>
                  <a:gd name="T58" fmla="*/ 819 w 1326"/>
                  <a:gd name="T59" fmla="*/ 18 h 40"/>
                  <a:gd name="T60" fmla="*/ 732 w 1326"/>
                  <a:gd name="T61" fmla="*/ 19 h 40"/>
                  <a:gd name="T62" fmla="*/ 683 w 1326"/>
                  <a:gd name="T63" fmla="*/ 20 h 40"/>
                  <a:gd name="T64" fmla="*/ 655 w 1326"/>
                  <a:gd name="T65" fmla="*/ 21 h 40"/>
                  <a:gd name="T66" fmla="*/ 605 w 1326"/>
                  <a:gd name="T67" fmla="*/ 22 h 40"/>
                  <a:gd name="T68" fmla="*/ 553 w 1326"/>
                  <a:gd name="T69" fmla="*/ 20 h 40"/>
                  <a:gd name="T70" fmla="*/ 524 w 1326"/>
                  <a:gd name="T71" fmla="*/ 19 h 40"/>
                  <a:gd name="T72" fmla="*/ 462 w 1326"/>
                  <a:gd name="T73" fmla="*/ 17 h 40"/>
                  <a:gd name="T74" fmla="*/ 436 w 1326"/>
                  <a:gd name="T75" fmla="*/ 18 h 40"/>
                  <a:gd name="T76" fmla="*/ 378 w 1326"/>
                  <a:gd name="T77" fmla="*/ 21 h 40"/>
                  <a:gd name="T78" fmla="*/ 340 w 1326"/>
                  <a:gd name="T79" fmla="*/ 23 h 40"/>
                  <a:gd name="T80" fmla="*/ 302 w 1326"/>
                  <a:gd name="T81" fmla="*/ 24 h 40"/>
                  <a:gd name="T82" fmla="*/ 258 w 1326"/>
                  <a:gd name="T83" fmla="*/ 22 h 40"/>
                  <a:gd name="T84" fmla="*/ 205 w 1326"/>
                  <a:gd name="T85" fmla="*/ 20 h 40"/>
                  <a:gd name="T86" fmla="*/ 147 w 1326"/>
                  <a:gd name="T87" fmla="*/ 23 h 40"/>
                  <a:gd name="T88" fmla="*/ 133 w 1326"/>
                  <a:gd name="T89" fmla="*/ 23 h 40"/>
                  <a:gd name="T90" fmla="*/ 82 w 1326"/>
                  <a:gd name="T91" fmla="*/ 20 h 40"/>
                  <a:gd name="T92" fmla="*/ 53 w 1326"/>
                  <a:gd name="T93" fmla="*/ 19 h 40"/>
                  <a:gd name="T94" fmla="*/ 38 w 1326"/>
                  <a:gd name="T95" fmla="*/ 20 h 4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326" h="40">
                    <a:moveTo>
                      <a:pt x="6" y="0"/>
                    </a:moveTo>
                    <a:lnTo>
                      <a:pt x="0" y="10"/>
                    </a:lnTo>
                    <a:lnTo>
                      <a:pt x="6" y="25"/>
                    </a:lnTo>
                    <a:lnTo>
                      <a:pt x="17" y="30"/>
                    </a:lnTo>
                    <a:lnTo>
                      <a:pt x="36" y="36"/>
                    </a:lnTo>
                    <a:lnTo>
                      <a:pt x="114" y="37"/>
                    </a:lnTo>
                    <a:lnTo>
                      <a:pt x="275" y="38"/>
                    </a:lnTo>
                    <a:lnTo>
                      <a:pt x="381" y="36"/>
                    </a:lnTo>
                    <a:lnTo>
                      <a:pt x="415" y="37"/>
                    </a:lnTo>
                    <a:lnTo>
                      <a:pt x="438" y="37"/>
                    </a:lnTo>
                    <a:lnTo>
                      <a:pt x="474" y="38"/>
                    </a:lnTo>
                    <a:lnTo>
                      <a:pt x="480" y="38"/>
                    </a:lnTo>
                    <a:lnTo>
                      <a:pt x="545" y="38"/>
                    </a:lnTo>
                    <a:lnTo>
                      <a:pt x="578" y="38"/>
                    </a:lnTo>
                    <a:lnTo>
                      <a:pt x="598" y="37"/>
                    </a:lnTo>
                    <a:lnTo>
                      <a:pt x="686" y="36"/>
                    </a:lnTo>
                    <a:lnTo>
                      <a:pt x="691" y="36"/>
                    </a:lnTo>
                    <a:lnTo>
                      <a:pt x="724" y="36"/>
                    </a:lnTo>
                    <a:lnTo>
                      <a:pt x="777" y="38"/>
                    </a:lnTo>
                    <a:lnTo>
                      <a:pt x="819" y="38"/>
                    </a:lnTo>
                    <a:lnTo>
                      <a:pt x="825" y="38"/>
                    </a:lnTo>
                    <a:lnTo>
                      <a:pt x="859" y="39"/>
                    </a:lnTo>
                    <a:lnTo>
                      <a:pt x="882" y="37"/>
                    </a:lnTo>
                    <a:lnTo>
                      <a:pt x="888" y="38"/>
                    </a:lnTo>
                    <a:lnTo>
                      <a:pt x="957" y="37"/>
                    </a:lnTo>
                    <a:lnTo>
                      <a:pt x="962" y="36"/>
                    </a:lnTo>
                    <a:lnTo>
                      <a:pt x="980" y="37"/>
                    </a:lnTo>
                    <a:lnTo>
                      <a:pt x="1004" y="38"/>
                    </a:lnTo>
                    <a:lnTo>
                      <a:pt x="1011" y="38"/>
                    </a:lnTo>
                    <a:lnTo>
                      <a:pt x="1045" y="37"/>
                    </a:lnTo>
                    <a:lnTo>
                      <a:pt x="1066" y="36"/>
                    </a:lnTo>
                    <a:lnTo>
                      <a:pt x="1072" y="36"/>
                    </a:lnTo>
                    <a:lnTo>
                      <a:pt x="1091" y="36"/>
                    </a:lnTo>
                    <a:lnTo>
                      <a:pt x="1119" y="36"/>
                    </a:lnTo>
                    <a:lnTo>
                      <a:pt x="1126" y="36"/>
                    </a:lnTo>
                    <a:lnTo>
                      <a:pt x="1145" y="37"/>
                    </a:lnTo>
                    <a:lnTo>
                      <a:pt x="1165" y="38"/>
                    </a:lnTo>
                    <a:lnTo>
                      <a:pt x="1171" y="38"/>
                    </a:lnTo>
                    <a:lnTo>
                      <a:pt x="1214" y="36"/>
                    </a:lnTo>
                    <a:lnTo>
                      <a:pt x="1233" y="37"/>
                    </a:lnTo>
                    <a:lnTo>
                      <a:pt x="1252" y="38"/>
                    </a:lnTo>
                    <a:lnTo>
                      <a:pt x="1257" y="37"/>
                    </a:lnTo>
                    <a:lnTo>
                      <a:pt x="1309" y="37"/>
                    </a:lnTo>
                    <a:lnTo>
                      <a:pt x="1325" y="32"/>
                    </a:lnTo>
                    <a:lnTo>
                      <a:pt x="1298" y="22"/>
                    </a:lnTo>
                    <a:lnTo>
                      <a:pt x="1291" y="22"/>
                    </a:lnTo>
                    <a:lnTo>
                      <a:pt x="1267" y="20"/>
                    </a:lnTo>
                    <a:lnTo>
                      <a:pt x="1271" y="22"/>
                    </a:lnTo>
                    <a:lnTo>
                      <a:pt x="1256" y="24"/>
                    </a:lnTo>
                    <a:lnTo>
                      <a:pt x="1249" y="23"/>
                    </a:lnTo>
                    <a:lnTo>
                      <a:pt x="1087" y="15"/>
                    </a:lnTo>
                    <a:lnTo>
                      <a:pt x="1081" y="15"/>
                    </a:lnTo>
                    <a:lnTo>
                      <a:pt x="1038" y="15"/>
                    </a:lnTo>
                    <a:lnTo>
                      <a:pt x="1015" y="17"/>
                    </a:lnTo>
                    <a:lnTo>
                      <a:pt x="978" y="19"/>
                    </a:lnTo>
                    <a:lnTo>
                      <a:pt x="943" y="21"/>
                    </a:lnTo>
                    <a:lnTo>
                      <a:pt x="904" y="21"/>
                    </a:lnTo>
                    <a:lnTo>
                      <a:pt x="874" y="20"/>
                    </a:lnTo>
                    <a:lnTo>
                      <a:pt x="869" y="20"/>
                    </a:lnTo>
                    <a:lnTo>
                      <a:pt x="819" y="18"/>
                    </a:lnTo>
                    <a:lnTo>
                      <a:pt x="752" y="18"/>
                    </a:lnTo>
                    <a:lnTo>
                      <a:pt x="732" y="19"/>
                    </a:lnTo>
                    <a:lnTo>
                      <a:pt x="709" y="20"/>
                    </a:lnTo>
                    <a:lnTo>
                      <a:pt x="683" y="20"/>
                    </a:lnTo>
                    <a:lnTo>
                      <a:pt x="678" y="20"/>
                    </a:lnTo>
                    <a:lnTo>
                      <a:pt x="655" y="21"/>
                    </a:lnTo>
                    <a:lnTo>
                      <a:pt x="610" y="22"/>
                    </a:lnTo>
                    <a:lnTo>
                      <a:pt x="605" y="22"/>
                    </a:lnTo>
                    <a:lnTo>
                      <a:pt x="584" y="22"/>
                    </a:lnTo>
                    <a:lnTo>
                      <a:pt x="553" y="20"/>
                    </a:lnTo>
                    <a:lnTo>
                      <a:pt x="530" y="19"/>
                    </a:lnTo>
                    <a:lnTo>
                      <a:pt x="524" y="19"/>
                    </a:lnTo>
                    <a:lnTo>
                      <a:pt x="496" y="17"/>
                    </a:lnTo>
                    <a:lnTo>
                      <a:pt x="462" y="17"/>
                    </a:lnTo>
                    <a:lnTo>
                      <a:pt x="457" y="17"/>
                    </a:lnTo>
                    <a:lnTo>
                      <a:pt x="436" y="18"/>
                    </a:lnTo>
                    <a:lnTo>
                      <a:pt x="404" y="20"/>
                    </a:lnTo>
                    <a:lnTo>
                      <a:pt x="378" y="21"/>
                    </a:lnTo>
                    <a:lnTo>
                      <a:pt x="373" y="21"/>
                    </a:lnTo>
                    <a:lnTo>
                      <a:pt x="340" y="23"/>
                    </a:lnTo>
                    <a:lnTo>
                      <a:pt x="335" y="23"/>
                    </a:lnTo>
                    <a:lnTo>
                      <a:pt x="302" y="24"/>
                    </a:lnTo>
                    <a:lnTo>
                      <a:pt x="283" y="24"/>
                    </a:lnTo>
                    <a:lnTo>
                      <a:pt x="258" y="22"/>
                    </a:lnTo>
                    <a:lnTo>
                      <a:pt x="239" y="20"/>
                    </a:lnTo>
                    <a:lnTo>
                      <a:pt x="205" y="20"/>
                    </a:lnTo>
                    <a:lnTo>
                      <a:pt x="179" y="21"/>
                    </a:lnTo>
                    <a:lnTo>
                      <a:pt x="147" y="23"/>
                    </a:lnTo>
                    <a:lnTo>
                      <a:pt x="141" y="23"/>
                    </a:lnTo>
                    <a:lnTo>
                      <a:pt x="133" y="23"/>
                    </a:lnTo>
                    <a:lnTo>
                      <a:pt x="99" y="21"/>
                    </a:lnTo>
                    <a:lnTo>
                      <a:pt x="82" y="20"/>
                    </a:lnTo>
                    <a:lnTo>
                      <a:pt x="59" y="19"/>
                    </a:lnTo>
                    <a:lnTo>
                      <a:pt x="53" y="19"/>
                    </a:lnTo>
                    <a:lnTo>
                      <a:pt x="48" y="19"/>
                    </a:lnTo>
                    <a:lnTo>
                      <a:pt x="38" y="20"/>
                    </a:lnTo>
                    <a:lnTo>
                      <a:pt x="6" y="0"/>
                    </a:lnTo>
                  </a:path>
                </a:pathLst>
              </a:custGeom>
              <a:solidFill>
                <a:srgbClr val="FFFF99"/>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en-US"/>
              </a:p>
            </p:txBody>
          </p:sp>
          <p:sp>
            <p:nvSpPr>
              <p:cNvPr id="18" name="Freeform 16"/>
              <p:cNvSpPr>
                <a:spLocks/>
              </p:cNvSpPr>
              <p:nvPr/>
            </p:nvSpPr>
            <p:spPr bwMode="auto">
              <a:xfrm>
                <a:off x="2241" y="307"/>
                <a:ext cx="1300" cy="224"/>
              </a:xfrm>
              <a:custGeom>
                <a:avLst/>
                <a:gdLst>
                  <a:gd name="T0" fmla="*/ 73 w 1300"/>
                  <a:gd name="T1" fmla="*/ 142 h 224"/>
                  <a:gd name="T2" fmla="*/ 40 w 1300"/>
                  <a:gd name="T3" fmla="*/ 164 h 224"/>
                  <a:gd name="T4" fmla="*/ 5 w 1300"/>
                  <a:gd name="T5" fmla="*/ 178 h 224"/>
                  <a:gd name="T6" fmla="*/ 11 w 1300"/>
                  <a:gd name="T7" fmla="*/ 203 h 224"/>
                  <a:gd name="T8" fmla="*/ 54 w 1300"/>
                  <a:gd name="T9" fmla="*/ 212 h 224"/>
                  <a:gd name="T10" fmla="*/ 172 w 1300"/>
                  <a:gd name="T11" fmla="*/ 215 h 224"/>
                  <a:gd name="T12" fmla="*/ 420 w 1300"/>
                  <a:gd name="T13" fmla="*/ 210 h 224"/>
                  <a:gd name="T14" fmla="*/ 473 w 1300"/>
                  <a:gd name="T15" fmla="*/ 213 h 224"/>
                  <a:gd name="T16" fmla="*/ 512 w 1300"/>
                  <a:gd name="T17" fmla="*/ 218 h 224"/>
                  <a:gd name="T18" fmla="*/ 603 w 1300"/>
                  <a:gd name="T19" fmla="*/ 218 h 224"/>
                  <a:gd name="T20" fmla="*/ 703 w 1300"/>
                  <a:gd name="T21" fmla="*/ 210 h 224"/>
                  <a:gd name="T22" fmla="*/ 738 w 1300"/>
                  <a:gd name="T23" fmla="*/ 210 h 224"/>
                  <a:gd name="T24" fmla="*/ 827 w 1300"/>
                  <a:gd name="T25" fmla="*/ 219 h 224"/>
                  <a:gd name="T26" fmla="*/ 864 w 1300"/>
                  <a:gd name="T27" fmla="*/ 223 h 224"/>
                  <a:gd name="T28" fmla="*/ 891 w 1300"/>
                  <a:gd name="T29" fmla="*/ 218 h 224"/>
                  <a:gd name="T30" fmla="*/ 960 w 1300"/>
                  <a:gd name="T31" fmla="*/ 210 h 224"/>
                  <a:gd name="T32" fmla="*/ 999 w 1300"/>
                  <a:gd name="T33" fmla="*/ 218 h 224"/>
                  <a:gd name="T34" fmla="*/ 1037 w 1300"/>
                  <a:gd name="T35" fmla="*/ 213 h 224"/>
                  <a:gd name="T36" fmla="*/ 1062 w 1300"/>
                  <a:gd name="T37" fmla="*/ 210 h 224"/>
                  <a:gd name="T38" fmla="*/ 1105 w 1300"/>
                  <a:gd name="T39" fmla="*/ 210 h 224"/>
                  <a:gd name="T40" fmla="*/ 1129 w 1300"/>
                  <a:gd name="T41" fmla="*/ 215 h 224"/>
                  <a:gd name="T42" fmla="*/ 1154 w 1300"/>
                  <a:gd name="T43" fmla="*/ 219 h 224"/>
                  <a:gd name="T44" fmla="*/ 1211 w 1300"/>
                  <a:gd name="T45" fmla="*/ 213 h 224"/>
                  <a:gd name="T46" fmla="*/ 1233 w 1300"/>
                  <a:gd name="T47" fmla="*/ 215 h 224"/>
                  <a:gd name="T48" fmla="*/ 1299 w 1300"/>
                  <a:gd name="T49" fmla="*/ 212 h 224"/>
                  <a:gd name="T50" fmla="*/ 1283 w 1300"/>
                  <a:gd name="T51" fmla="*/ 169 h 224"/>
                  <a:gd name="T52" fmla="*/ 1246 w 1300"/>
                  <a:gd name="T53" fmla="*/ 140 h 224"/>
                  <a:gd name="T54" fmla="*/ 1226 w 1300"/>
                  <a:gd name="T55" fmla="*/ 145 h 224"/>
                  <a:gd name="T56" fmla="*/ 1119 w 1300"/>
                  <a:gd name="T57" fmla="*/ 117 h 224"/>
                  <a:gd name="T58" fmla="*/ 1070 w 1300"/>
                  <a:gd name="T59" fmla="*/ 103 h 224"/>
                  <a:gd name="T60" fmla="*/ 1008 w 1300"/>
                  <a:gd name="T61" fmla="*/ 113 h 224"/>
                  <a:gd name="T62" fmla="*/ 942 w 1300"/>
                  <a:gd name="T63" fmla="*/ 132 h 224"/>
                  <a:gd name="T64" fmla="*/ 878 w 1300"/>
                  <a:gd name="T65" fmla="*/ 126 h 224"/>
                  <a:gd name="T66" fmla="*/ 827 w 1300"/>
                  <a:gd name="T67" fmla="*/ 117 h 224"/>
                  <a:gd name="T68" fmla="*/ 761 w 1300"/>
                  <a:gd name="T69" fmla="*/ 99 h 224"/>
                  <a:gd name="T70" fmla="*/ 721 w 1300"/>
                  <a:gd name="T71" fmla="*/ 80 h 224"/>
                  <a:gd name="T72" fmla="*/ 695 w 1300"/>
                  <a:gd name="T73" fmla="*/ 38 h 224"/>
                  <a:gd name="T74" fmla="*/ 687 w 1300"/>
                  <a:gd name="T75" fmla="*/ 25 h 224"/>
                  <a:gd name="T76" fmla="*/ 614 w 1300"/>
                  <a:gd name="T77" fmla="*/ 25 h 224"/>
                  <a:gd name="T78" fmla="*/ 537 w 1300"/>
                  <a:gd name="T79" fmla="*/ 0 h 224"/>
                  <a:gd name="T80" fmla="*/ 575 w 1300"/>
                  <a:gd name="T81" fmla="*/ 51 h 224"/>
                  <a:gd name="T82" fmla="*/ 560 w 1300"/>
                  <a:gd name="T83" fmla="*/ 87 h 224"/>
                  <a:gd name="T84" fmla="*/ 503 w 1300"/>
                  <a:gd name="T85" fmla="*/ 96 h 224"/>
                  <a:gd name="T86" fmla="*/ 451 w 1300"/>
                  <a:gd name="T87" fmla="*/ 106 h 224"/>
                  <a:gd name="T88" fmla="*/ 389 w 1300"/>
                  <a:gd name="T89" fmla="*/ 129 h 224"/>
                  <a:gd name="T90" fmla="*/ 331 w 1300"/>
                  <a:gd name="T91" fmla="*/ 122 h 224"/>
                  <a:gd name="T92" fmla="*/ 288 w 1300"/>
                  <a:gd name="T93" fmla="*/ 128 h 224"/>
                  <a:gd name="T94" fmla="*/ 233 w 1300"/>
                  <a:gd name="T95" fmla="*/ 131 h 224"/>
                  <a:gd name="T96" fmla="*/ 197 w 1300"/>
                  <a:gd name="T97" fmla="*/ 142 h 224"/>
                  <a:gd name="T98" fmla="*/ 158 w 1300"/>
                  <a:gd name="T99" fmla="*/ 132 h 224"/>
                  <a:gd name="T100" fmla="*/ 118 w 1300"/>
                  <a:gd name="T101" fmla="*/ 134 h 22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300" h="224">
                    <a:moveTo>
                      <a:pt x="97" y="143"/>
                    </a:moveTo>
                    <a:lnTo>
                      <a:pt x="73" y="142"/>
                    </a:lnTo>
                    <a:lnTo>
                      <a:pt x="54" y="157"/>
                    </a:lnTo>
                    <a:lnTo>
                      <a:pt x="40" y="164"/>
                    </a:lnTo>
                    <a:lnTo>
                      <a:pt x="18" y="174"/>
                    </a:lnTo>
                    <a:lnTo>
                      <a:pt x="5" y="178"/>
                    </a:lnTo>
                    <a:lnTo>
                      <a:pt x="0" y="190"/>
                    </a:lnTo>
                    <a:lnTo>
                      <a:pt x="11" y="203"/>
                    </a:lnTo>
                    <a:lnTo>
                      <a:pt x="26" y="218"/>
                    </a:lnTo>
                    <a:lnTo>
                      <a:pt x="54" y="212"/>
                    </a:lnTo>
                    <a:lnTo>
                      <a:pt x="100" y="210"/>
                    </a:lnTo>
                    <a:lnTo>
                      <a:pt x="172" y="215"/>
                    </a:lnTo>
                    <a:lnTo>
                      <a:pt x="322" y="218"/>
                    </a:lnTo>
                    <a:lnTo>
                      <a:pt x="420" y="210"/>
                    </a:lnTo>
                    <a:lnTo>
                      <a:pt x="452" y="215"/>
                    </a:lnTo>
                    <a:lnTo>
                      <a:pt x="473" y="213"/>
                    </a:lnTo>
                    <a:lnTo>
                      <a:pt x="506" y="218"/>
                    </a:lnTo>
                    <a:lnTo>
                      <a:pt x="512" y="218"/>
                    </a:lnTo>
                    <a:lnTo>
                      <a:pt x="573" y="219"/>
                    </a:lnTo>
                    <a:lnTo>
                      <a:pt x="603" y="218"/>
                    </a:lnTo>
                    <a:lnTo>
                      <a:pt x="621" y="213"/>
                    </a:lnTo>
                    <a:lnTo>
                      <a:pt x="703" y="210"/>
                    </a:lnTo>
                    <a:lnTo>
                      <a:pt x="708" y="210"/>
                    </a:lnTo>
                    <a:lnTo>
                      <a:pt x="738" y="210"/>
                    </a:lnTo>
                    <a:lnTo>
                      <a:pt x="788" y="218"/>
                    </a:lnTo>
                    <a:lnTo>
                      <a:pt x="827" y="219"/>
                    </a:lnTo>
                    <a:lnTo>
                      <a:pt x="832" y="219"/>
                    </a:lnTo>
                    <a:lnTo>
                      <a:pt x="864" y="223"/>
                    </a:lnTo>
                    <a:lnTo>
                      <a:pt x="885" y="215"/>
                    </a:lnTo>
                    <a:lnTo>
                      <a:pt x="891" y="218"/>
                    </a:lnTo>
                    <a:lnTo>
                      <a:pt x="955" y="213"/>
                    </a:lnTo>
                    <a:lnTo>
                      <a:pt x="960" y="210"/>
                    </a:lnTo>
                    <a:lnTo>
                      <a:pt x="976" y="215"/>
                    </a:lnTo>
                    <a:lnTo>
                      <a:pt x="999" y="218"/>
                    </a:lnTo>
                    <a:lnTo>
                      <a:pt x="1005" y="218"/>
                    </a:lnTo>
                    <a:lnTo>
                      <a:pt x="1037" y="213"/>
                    </a:lnTo>
                    <a:lnTo>
                      <a:pt x="1056" y="210"/>
                    </a:lnTo>
                    <a:lnTo>
                      <a:pt x="1062" y="210"/>
                    </a:lnTo>
                    <a:lnTo>
                      <a:pt x="1079" y="210"/>
                    </a:lnTo>
                    <a:lnTo>
                      <a:pt x="1105" y="210"/>
                    </a:lnTo>
                    <a:lnTo>
                      <a:pt x="1111" y="209"/>
                    </a:lnTo>
                    <a:lnTo>
                      <a:pt x="1129" y="215"/>
                    </a:lnTo>
                    <a:lnTo>
                      <a:pt x="1148" y="219"/>
                    </a:lnTo>
                    <a:lnTo>
                      <a:pt x="1154" y="219"/>
                    </a:lnTo>
                    <a:lnTo>
                      <a:pt x="1193" y="210"/>
                    </a:lnTo>
                    <a:lnTo>
                      <a:pt x="1211" y="213"/>
                    </a:lnTo>
                    <a:lnTo>
                      <a:pt x="1229" y="218"/>
                    </a:lnTo>
                    <a:lnTo>
                      <a:pt x="1233" y="215"/>
                    </a:lnTo>
                    <a:lnTo>
                      <a:pt x="1282" y="213"/>
                    </a:lnTo>
                    <a:lnTo>
                      <a:pt x="1299" y="212"/>
                    </a:lnTo>
                    <a:lnTo>
                      <a:pt x="1296" y="187"/>
                    </a:lnTo>
                    <a:lnTo>
                      <a:pt x="1283" y="169"/>
                    </a:lnTo>
                    <a:lnTo>
                      <a:pt x="1268" y="155"/>
                    </a:lnTo>
                    <a:lnTo>
                      <a:pt x="1246" y="140"/>
                    </a:lnTo>
                    <a:lnTo>
                      <a:pt x="1232" y="146"/>
                    </a:lnTo>
                    <a:lnTo>
                      <a:pt x="1226" y="145"/>
                    </a:lnTo>
                    <a:lnTo>
                      <a:pt x="1158" y="132"/>
                    </a:lnTo>
                    <a:lnTo>
                      <a:pt x="1119" y="117"/>
                    </a:lnTo>
                    <a:lnTo>
                      <a:pt x="1076" y="103"/>
                    </a:lnTo>
                    <a:lnTo>
                      <a:pt x="1070" y="103"/>
                    </a:lnTo>
                    <a:lnTo>
                      <a:pt x="1030" y="103"/>
                    </a:lnTo>
                    <a:lnTo>
                      <a:pt x="1008" y="113"/>
                    </a:lnTo>
                    <a:lnTo>
                      <a:pt x="974" y="122"/>
                    </a:lnTo>
                    <a:lnTo>
                      <a:pt x="942" y="132"/>
                    </a:lnTo>
                    <a:lnTo>
                      <a:pt x="905" y="131"/>
                    </a:lnTo>
                    <a:lnTo>
                      <a:pt x="878" y="126"/>
                    </a:lnTo>
                    <a:lnTo>
                      <a:pt x="873" y="126"/>
                    </a:lnTo>
                    <a:lnTo>
                      <a:pt x="827" y="117"/>
                    </a:lnTo>
                    <a:lnTo>
                      <a:pt x="787" y="103"/>
                    </a:lnTo>
                    <a:lnTo>
                      <a:pt x="761" y="99"/>
                    </a:lnTo>
                    <a:lnTo>
                      <a:pt x="743" y="85"/>
                    </a:lnTo>
                    <a:lnTo>
                      <a:pt x="721" y="80"/>
                    </a:lnTo>
                    <a:lnTo>
                      <a:pt x="702" y="67"/>
                    </a:lnTo>
                    <a:lnTo>
                      <a:pt x="695" y="38"/>
                    </a:lnTo>
                    <a:lnTo>
                      <a:pt x="718" y="16"/>
                    </a:lnTo>
                    <a:lnTo>
                      <a:pt x="687" y="25"/>
                    </a:lnTo>
                    <a:lnTo>
                      <a:pt x="645" y="24"/>
                    </a:lnTo>
                    <a:lnTo>
                      <a:pt x="614" y="25"/>
                    </a:lnTo>
                    <a:lnTo>
                      <a:pt x="575" y="16"/>
                    </a:lnTo>
                    <a:lnTo>
                      <a:pt x="537" y="0"/>
                    </a:lnTo>
                    <a:lnTo>
                      <a:pt x="566" y="29"/>
                    </a:lnTo>
                    <a:lnTo>
                      <a:pt x="575" y="51"/>
                    </a:lnTo>
                    <a:lnTo>
                      <a:pt x="573" y="68"/>
                    </a:lnTo>
                    <a:lnTo>
                      <a:pt x="560" y="87"/>
                    </a:lnTo>
                    <a:lnTo>
                      <a:pt x="531" y="97"/>
                    </a:lnTo>
                    <a:lnTo>
                      <a:pt x="503" y="96"/>
                    </a:lnTo>
                    <a:lnTo>
                      <a:pt x="477" y="100"/>
                    </a:lnTo>
                    <a:lnTo>
                      <a:pt x="451" y="106"/>
                    </a:lnTo>
                    <a:lnTo>
                      <a:pt x="413" y="122"/>
                    </a:lnTo>
                    <a:lnTo>
                      <a:pt x="389" y="129"/>
                    </a:lnTo>
                    <a:lnTo>
                      <a:pt x="361" y="119"/>
                    </a:lnTo>
                    <a:lnTo>
                      <a:pt x="331" y="122"/>
                    </a:lnTo>
                    <a:lnTo>
                      <a:pt x="306" y="135"/>
                    </a:lnTo>
                    <a:lnTo>
                      <a:pt x="288" y="128"/>
                    </a:lnTo>
                    <a:lnTo>
                      <a:pt x="261" y="134"/>
                    </a:lnTo>
                    <a:lnTo>
                      <a:pt x="233" y="131"/>
                    </a:lnTo>
                    <a:lnTo>
                      <a:pt x="203" y="142"/>
                    </a:lnTo>
                    <a:lnTo>
                      <a:pt x="197" y="142"/>
                    </a:lnTo>
                    <a:lnTo>
                      <a:pt x="187" y="140"/>
                    </a:lnTo>
                    <a:lnTo>
                      <a:pt x="158" y="132"/>
                    </a:lnTo>
                    <a:lnTo>
                      <a:pt x="143" y="126"/>
                    </a:lnTo>
                    <a:lnTo>
                      <a:pt x="118" y="134"/>
                    </a:lnTo>
                    <a:lnTo>
                      <a:pt x="97" y="143"/>
                    </a:lnTo>
                  </a:path>
                </a:pathLst>
              </a:custGeom>
              <a:gradFill rotWithShape="0">
                <a:gsLst>
                  <a:gs pos="0">
                    <a:srgbClr val="1C1C1C"/>
                  </a:gs>
                  <a:gs pos="100000">
                    <a:srgbClr val="FFFFFF"/>
                  </a:gs>
                </a:gsLst>
                <a:lin ang="5400000" scaled="1"/>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en-US"/>
              </a:p>
            </p:txBody>
          </p:sp>
          <p:sp>
            <p:nvSpPr>
              <p:cNvPr id="19" name="Freeform 17"/>
              <p:cNvSpPr>
                <a:spLocks/>
              </p:cNvSpPr>
              <p:nvPr/>
            </p:nvSpPr>
            <p:spPr bwMode="auto">
              <a:xfrm>
                <a:off x="2960" y="310"/>
                <a:ext cx="559" cy="184"/>
              </a:xfrm>
              <a:custGeom>
                <a:avLst/>
                <a:gdLst>
                  <a:gd name="T0" fmla="*/ 558 w 559"/>
                  <a:gd name="T1" fmla="*/ 183 h 184"/>
                  <a:gd name="T2" fmla="*/ 550 w 559"/>
                  <a:gd name="T3" fmla="*/ 153 h 184"/>
                  <a:gd name="T4" fmla="*/ 539 w 559"/>
                  <a:gd name="T5" fmla="*/ 133 h 184"/>
                  <a:gd name="T6" fmla="*/ 505 w 559"/>
                  <a:gd name="T7" fmla="*/ 111 h 184"/>
                  <a:gd name="T8" fmla="*/ 447 w 559"/>
                  <a:gd name="T9" fmla="*/ 88 h 184"/>
                  <a:gd name="T10" fmla="*/ 404 w 559"/>
                  <a:gd name="T11" fmla="*/ 81 h 184"/>
                  <a:gd name="T12" fmla="*/ 367 w 559"/>
                  <a:gd name="T13" fmla="*/ 74 h 184"/>
                  <a:gd name="T14" fmla="*/ 310 w 559"/>
                  <a:gd name="T15" fmla="*/ 69 h 184"/>
                  <a:gd name="T16" fmla="*/ 265 w 559"/>
                  <a:gd name="T17" fmla="*/ 60 h 184"/>
                  <a:gd name="T18" fmla="*/ 224 w 559"/>
                  <a:gd name="T19" fmla="*/ 54 h 184"/>
                  <a:gd name="T20" fmla="*/ 182 w 559"/>
                  <a:gd name="T21" fmla="*/ 49 h 184"/>
                  <a:gd name="T22" fmla="*/ 134 w 559"/>
                  <a:gd name="T23" fmla="*/ 43 h 184"/>
                  <a:gd name="T24" fmla="*/ 64 w 559"/>
                  <a:gd name="T25" fmla="*/ 42 h 184"/>
                  <a:gd name="T26" fmla="*/ 66 w 559"/>
                  <a:gd name="T27" fmla="*/ 44 h 184"/>
                  <a:gd name="T28" fmla="*/ 29 w 559"/>
                  <a:gd name="T29" fmla="*/ 41 h 184"/>
                  <a:gd name="T30" fmla="*/ 17 w 559"/>
                  <a:gd name="T31" fmla="*/ 27 h 184"/>
                  <a:gd name="T32" fmla="*/ 21 w 559"/>
                  <a:gd name="T33" fmla="*/ 0 h 184"/>
                  <a:gd name="T34" fmla="*/ 1 w 559"/>
                  <a:gd name="T35" fmla="*/ 24 h 184"/>
                  <a:gd name="T36" fmla="*/ 0 w 559"/>
                  <a:gd name="T37" fmla="*/ 40 h 184"/>
                  <a:gd name="T38" fmla="*/ 21 w 559"/>
                  <a:gd name="T39" fmla="*/ 52 h 184"/>
                  <a:gd name="T40" fmla="*/ 66 w 559"/>
                  <a:gd name="T41" fmla="*/ 57 h 184"/>
                  <a:gd name="T42" fmla="*/ 140 w 559"/>
                  <a:gd name="T43" fmla="*/ 60 h 184"/>
                  <a:gd name="T44" fmla="*/ 220 w 559"/>
                  <a:gd name="T45" fmla="*/ 70 h 184"/>
                  <a:gd name="T46" fmla="*/ 283 w 559"/>
                  <a:gd name="T47" fmla="*/ 80 h 184"/>
                  <a:gd name="T48" fmla="*/ 356 w 559"/>
                  <a:gd name="T49" fmla="*/ 90 h 184"/>
                  <a:gd name="T50" fmla="*/ 417 w 559"/>
                  <a:gd name="T51" fmla="*/ 100 h 184"/>
                  <a:gd name="T52" fmla="*/ 461 w 559"/>
                  <a:gd name="T53" fmla="*/ 109 h 184"/>
                  <a:gd name="T54" fmla="*/ 498 w 559"/>
                  <a:gd name="T55" fmla="*/ 128 h 184"/>
                  <a:gd name="T56" fmla="*/ 525 w 559"/>
                  <a:gd name="T57" fmla="*/ 140 h 184"/>
                  <a:gd name="T58" fmla="*/ 541 w 559"/>
                  <a:gd name="T59" fmla="*/ 164 h 184"/>
                  <a:gd name="T60" fmla="*/ 558 w 559"/>
                  <a:gd name="T61" fmla="*/ 183 h 18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59" h="184">
                    <a:moveTo>
                      <a:pt x="558" y="183"/>
                    </a:moveTo>
                    <a:lnTo>
                      <a:pt x="550" y="153"/>
                    </a:lnTo>
                    <a:lnTo>
                      <a:pt x="539" y="133"/>
                    </a:lnTo>
                    <a:lnTo>
                      <a:pt x="505" y="111"/>
                    </a:lnTo>
                    <a:lnTo>
                      <a:pt x="447" y="88"/>
                    </a:lnTo>
                    <a:lnTo>
                      <a:pt x="404" y="81"/>
                    </a:lnTo>
                    <a:lnTo>
                      <a:pt x="367" y="74"/>
                    </a:lnTo>
                    <a:lnTo>
                      <a:pt x="310" y="69"/>
                    </a:lnTo>
                    <a:lnTo>
                      <a:pt x="265" y="60"/>
                    </a:lnTo>
                    <a:lnTo>
                      <a:pt x="224" y="54"/>
                    </a:lnTo>
                    <a:lnTo>
                      <a:pt x="182" y="49"/>
                    </a:lnTo>
                    <a:lnTo>
                      <a:pt x="134" y="43"/>
                    </a:lnTo>
                    <a:lnTo>
                      <a:pt x="64" y="42"/>
                    </a:lnTo>
                    <a:lnTo>
                      <a:pt x="66" y="44"/>
                    </a:lnTo>
                    <a:lnTo>
                      <a:pt x="29" y="41"/>
                    </a:lnTo>
                    <a:lnTo>
                      <a:pt x="17" y="27"/>
                    </a:lnTo>
                    <a:lnTo>
                      <a:pt x="21" y="0"/>
                    </a:lnTo>
                    <a:lnTo>
                      <a:pt x="1" y="24"/>
                    </a:lnTo>
                    <a:lnTo>
                      <a:pt x="0" y="40"/>
                    </a:lnTo>
                    <a:lnTo>
                      <a:pt x="21" y="52"/>
                    </a:lnTo>
                    <a:lnTo>
                      <a:pt x="66" y="57"/>
                    </a:lnTo>
                    <a:lnTo>
                      <a:pt x="140" y="60"/>
                    </a:lnTo>
                    <a:lnTo>
                      <a:pt x="220" y="70"/>
                    </a:lnTo>
                    <a:lnTo>
                      <a:pt x="283" y="80"/>
                    </a:lnTo>
                    <a:lnTo>
                      <a:pt x="356" y="90"/>
                    </a:lnTo>
                    <a:lnTo>
                      <a:pt x="417" y="100"/>
                    </a:lnTo>
                    <a:lnTo>
                      <a:pt x="461" y="109"/>
                    </a:lnTo>
                    <a:lnTo>
                      <a:pt x="498" y="128"/>
                    </a:lnTo>
                    <a:lnTo>
                      <a:pt x="525" y="140"/>
                    </a:lnTo>
                    <a:lnTo>
                      <a:pt x="541" y="164"/>
                    </a:lnTo>
                    <a:lnTo>
                      <a:pt x="558" y="183"/>
                    </a:lnTo>
                  </a:path>
                </a:pathLst>
              </a:custGeom>
              <a:solidFill>
                <a:srgbClr val="FFFFFF"/>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en-US"/>
              </a:p>
            </p:txBody>
          </p:sp>
        </p:grpSp>
      </p:grpSp>
      <p:sp>
        <p:nvSpPr>
          <p:cNvPr id="20" name="Freeform 18"/>
          <p:cNvSpPr>
            <a:spLocks/>
          </p:cNvSpPr>
          <p:nvPr/>
        </p:nvSpPr>
        <p:spPr bwMode="auto">
          <a:xfrm>
            <a:off x="273050" y="796925"/>
            <a:ext cx="806450" cy="717550"/>
          </a:xfrm>
          <a:custGeom>
            <a:avLst/>
            <a:gdLst>
              <a:gd name="T0" fmla="*/ 2147483647 w 508"/>
              <a:gd name="T1" fmla="*/ 2147483647 h 452"/>
              <a:gd name="T2" fmla="*/ 2147483647 w 508"/>
              <a:gd name="T3" fmla="*/ 2147483647 h 452"/>
              <a:gd name="T4" fmla="*/ 2147483647 w 508"/>
              <a:gd name="T5" fmla="*/ 2147483647 h 452"/>
              <a:gd name="T6" fmla="*/ 2147483647 w 508"/>
              <a:gd name="T7" fmla="*/ 2147483647 h 452"/>
              <a:gd name="T8" fmla="*/ 2147483647 w 508"/>
              <a:gd name="T9" fmla="*/ 2147483647 h 452"/>
              <a:gd name="T10" fmla="*/ 2147483647 w 508"/>
              <a:gd name="T11" fmla="*/ 2147483647 h 452"/>
              <a:gd name="T12" fmla="*/ 2147483647 w 508"/>
              <a:gd name="T13" fmla="*/ 2147483647 h 452"/>
              <a:gd name="T14" fmla="*/ 2147483647 w 508"/>
              <a:gd name="T15" fmla="*/ 2147483647 h 452"/>
              <a:gd name="T16" fmla="*/ 2147483647 w 508"/>
              <a:gd name="T17" fmla="*/ 2147483647 h 452"/>
              <a:gd name="T18" fmla="*/ 2147483647 w 508"/>
              <a:gd name="T19" fmla="*/ 2147483647 h 452"/>
              <a:gd name="T20" fmla="*/ 2147483647 w 508"/>
              <a:gd name="T21" fmla="*/ 2147483647 h 452"/>
              <a:gd name="T22" fmla="*/ 2147483647 w 508"/>
              <a:gd name="T23" fmla="*/ 2147483647 h 452"/>
              <a:gd name="T24" fmla="*/ 2147483647 w 508"/>
              <a:gd name="T25" fmla="*/ 0 h 452"/>
              <a:gd name="T26" fmla="*/ 2147483647 w 508"/>
              <a:gd name="T27" fmla="*/ 2147483647 h 452"/>
              <a:gd name="T28" fmla="*/ 0 w 508"/>
              <a:gd name="T29" fmla="*/ 2147483647 h 452"/>
              <a:gd name="T30" fmla="*/ 2147483647 w 508"/>
              <a:gd name="T31" fmla="*/ 2147483647 h 452"/>
              <a:gd name="T32" fmla="*/ 2147483647 w 508"/>
              <a:gd name="T33" fmla="*/ 2147483647 h 45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08" h="452">
                <a:moveTo>
                  <a:pt x="129" y="376"/>
                </a:moveTo>
                <a:lnTo>
                  <a:pt x="272" y="427"/>
                </a:lnTo>
                <a:lnTo>
                  <a:pt x="313" y="451"/>
                </a:lnTo>
                <a:lnTo>
                  <a:pt x="333" y="449"/>
                </a:lnTo>
                <a:lnTo>
                  <a:pt x="348" y="376"/>
                </a:lnTo>
                <a:lnTo>
                  <a:pt x="365" y="332"/>
                </a:lnTo>
                <a:lnTo>
                  <a:pt x="382" y="262"/>
                </a:lnTo>
                <a:lnTo>
                  <a:pt x="394" y="221"/>
                </a:lnTo>
                <a:lnTo>
                  <a:pt x="409" y="181"/>
                </a:lnTo>
                <a:lnTo>
                  <a:pt x="423" y="133"/>
                </a:lnTo>
                <a:lnTo>
                  <a:pt x="445" y="98"/>
                </a:lnTo>
                <a:lnTo>
                  <a:pt x="469" y="48"/>
                </a:lnTo>
                <a:lnTo>
                  <a:pt x="507" y="0"/>
                </a:lnTo>
                <a:lnTo>
                  <a:pt x="25" y="335"/>
                </a:lnTo>
                <a:lnTo>
                  <a:pt x="0" y="358"/>
                </a:lnTo>
                <a:lnTo>
                  <a:pt x="76" y="360"/>
                </a:lnTo>
                <a:lnTo>
                  <a:pt x="129" y="376"/>
                </a:lnTo>
              </a:path>
            </a:pathLst>
          </a:custGeom>
          <a:solidFill>
            <a:schemeClr val="bg2">
              <a:alpha val="50195"/>
            </a:schemeClr>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en-US"/>
          </a:p>
        </p:txBody>
      </p:sp>
      <p:sp>
        <p:nvSpPr>
          <p:cNvPr id="21" name="Freeform 19"/>
          <p:cNvSpPr>
            <a:spLocks/>
          </p:cNvSpPr>
          <p:nvPr/>
        </p:nvSpPr>
        <p:spPr bwMode="auto">
          <a:xfrm>
            <a:off x="255588" y="654050"/>
            <a:ext cx="984250" cy="766763"/>
          </a:xfrm>
          <a:custGeom>
            <a:avLst/>
            <a:gdLst>
              <a:gd name="T0" fmla="*/ 0 w 620"/>
              <a:gd name="T1" fmla="*/ 2147483647 h 483"/>
              <a:gd name="T2" fmla="*/ 2147483647 w 620"/>
              <a:gd name="T3" fmla="*/ 2147483647 h 483"/>
              <a:gd name="T4" fmla="*/ 2147483647 w 620"/>
              <a:gd name="T5" fmla="*/ 2147483647 h 483"/>
              <a:gd name="T6" fmla="*/ 2147483647 w 620"/>
              <a:gd name="T7" fmla="*/ 0 h 483"/>
              <a:gd name="T8" fmla="*/ 2147483647 w 620"/>
              <a:gd name="T9" fmla="*/ 2147483647 h 483"/>
              <a:gd name="T10" fmla="*/ 2147483647 w 620"/>
              <a:gd name="T11" fmla="*/ 2147483647 h 483"/>
              <a:gd name="T12" fmla="*/ 2147483647 w 620"/>
              <a:gd name="T13" fmla="*/ 2147483647 h 483"/>
              <a:gd name="T14" fmla="*/ 2147483647 w 620"/>
              <a:gd name="T15" fmla="*/ 2147483647 h 483"/>
              <a:gd name="T16" fmla="*/ 2147483647 w 620"/>
              <a:gd name="T17" fmla="*/ 2147483647 h 483"/>
              <a:gd name="T18" fmla="*/ 2147483647 w 620"/>
              <a:gd name="T19" fmla="*/ 2147483647 h 483"/>
              <a:gd name="T20" fmla="*/ 2147483647 w 620"/>
              <a:gd name="T21" fmla="*/ 2147483647 h 483"/>
              <a:gd name="T22" fmla="*/ 0 w 620"/>
              <a:gd name="T23" fmla="*/ 2147483647 h 48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20" h="483">
                <a:moveTo>
                  <a:pt x="0" y="477"/>
                </a:moveTo>
                <a:lnTo>
                  <a:pt x="13" y="452"/>
                </a:lnTo>
                <a:lnTo>
                  <a:pt x="56" y="422"/>
                </a:lnTo>
                <a:lnTo>
                  <a:pt x="619" y="0"/>
                </a:lnTo>
                <a:lnTo>
                  <a:pt x="425" y="184"/>
                </a:lnTo>
                <a:lnTo>
                  <a:pt x="329" y="336"/>
                </a:lnTo>
                <a:lnTo>
                  <a:pt x="268" y="482"/>
                </a:lnTo>
                <a:lnTo>
                  <a:pt x="197" y="449"/>
                </a:lnTo>
                <a:lnTo>
                  <a:pt x="119" y="425"/>
                </a:lnTo>
                <a:lnTo>
                  <a:pt x="70" y="429"/>
                </a:lnTo>
                <a:lnTo>
                  <a:pt x="28" y="440"/>
                </a:lnTo>
                <a:lnTo>
                  <a:pt x="0" y="477"/>
                </a:lnTo>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en-US"/>
          </a:p>
        </p:txBody>
      </p:sp>
      <p:sp>
        <p:nvSpPr>
          <p:cNvPr id="3097" name="Rectangle 25"/>
          <p:cNvSpPr>
            <a:spLocks noGrp="1" noChangeArrowheads="1"/>
          </p:cNvSpPr>
          <p:nvPr>
            <p:ph type="ctrTitle" sz="quarter"/>
          </p:nvPr>
        </p:nvSpPr>
        <p:spPr>
          <a:xfrm>
            <a:off x="685800" y="2286000"/>
            <a:ext cx="7772400" cy="1143000"/>
          </a:xfrm>
          <a:ln w="12700" cap="sq">
            <a:headEnd type="none" w="sm" len="sm"/>
            <a:tailEnd type="none" w="sm" len="sm"/>
          </a:ln>
        </p:spPr>
        <p:txBody>
          <a:bodyPr lIns="91440" tIns="45720" rIns="91440" bIns="45720"/>
          <a:lstStyle>
            <a:lvl1pPr>
              <a:defRPr/>
            </a:lvl1pPr>
          </a:lstStyle>
          <a:p>
            <a:r>
              <a:rPr lang="en-US" smtClean="0"/>
              <a:t>Click to edit Master title style</a:t>
            </a:r>
            <a:endParaRPr lang="en-US"/>
          </a:p>
        </p:txBody>
      </p:sp>
      <p:sp>
        <p:nvSpPr>
          <p:cNvPr id="3098" name="Rectangle 26"/>
          <p:cNvSpPr>
            <a:spLocks noGrp="1" noChangeArrowheads="1"/>
          </p:cNvSpPr>
          <p:nvPr>
            <p:ph type="subTitle" sz="quarter" idx="1"/>
          </p:nvPr>
        </p:nvSpPr>
        <p:spPr>
          <a:xfrm>
            <a:off x="1371600" y="3886200"/>
            <a:ext cx="6400800" cy="1752600"/>
          </a:xfrm>
          <a:ln w="12700" cap="sq">
            <a:headEnd type="none" w="sm" len="sm"/>
            <a:tailEnd type="none" w="sm" len="sm"/>
          </a:ln>
        </p:spPr>
        <p:txBody>
          <a:bodyPr lIns="91440" tIns="45720" rIns="91440" bIns="45720"/>
          <a:lstStyle>
            <a:lvl1pPr marL="0" indent="0" algn="ctr">
              <a:buFontTx/>
              <a:buNone/>
              <a:defRPr/>
            </a:lvl1pPr>
          </a:lstStyle>
          <a:p>
            <a:r>
              <a:rPr lang="en-US" smtClean="0"/>
              <a:t>Click to edit Master subtitle style</a:t>
            </a:r>
            <a:endParaRPr lang="en-US"/>
          </a:p>
        </p:txBody>
      </p:sp>
      <p:sp>
        <p:nvSpPr>
          <p:cNvPr id="22" name="Rectangle 22"/>
          <p:cNvSpPr>
            <a:spLocks noGrp="1" noChangeArrowheads="1"/>
          </p:cNvSpPr>
          <p:nvPr>
            <p:ph type="dt" sz="quarter" idx="10"/>
          </p:nvPr>
        </p:nvSpPr>
        <p:spPr>
          <a:xfrm>
            <a:off x="681038" y="6067425"/>
            <a:ext cx="2300287" cy="393700"/>
          </a:xfrm>
          <a:prstGeom prst="rect">
            <a:avLst/>
          </a:prstGeom>
        </p:spPr>
        <p:txBody>
          <a:bodyPr/>
          <a:lstStyle>
            <a:lvl1pPr>
              <a:defRPr>
                <a:latin typeface="Arial" pitchFamily="34" charset="0"/>
                <a:cs typeface="Arial" pitchFamily="34" charset="0"/>
              </a:defRPr>
            </a:lvl1pPr>
          </a:lstStyle>
          <a:p>
            <a:pPr>
              <a:defRPr/>
            </a:pPr>
            <a:fld id="{C8D28DCD-D9FE-4D45-9F78-553F278BCE51}" type="datetime1">
              <a:rPr lang="en-US"/>
              <a:pPr>
                <a:defRPr/>
              </a:pPr>
              <a:t>9/24/2018</a:t>
            </a:fld>
            <a:endParaRPr lang="en-US"/>
          </a:p>
        </p:txBody>
      </p:sp>
      <p:sp>
        <p:nvSpPr>
          <p:cNvPr id="23" name="Rectangle 23"/>
          <p:cNvSpPr>
            <a:spLocks noGrp="1" noChangeArrowheads="1"/>
          </p:cNvSpPr>
          <p:nvPr>
            <p:ph type="ftr" sz="quarter" idx="11"/>
          </p:nvPr>
        </p:nvSpPr>
        <p:spPr>
          <a:xfrm>
            <a:off x="3108325" y="6067425"/>
            <a:ext cx="3124200" cy="393700"/>
          </a:xfrm>
          <a:prstGeom prst="rect">
            <a:avLst/>
          </a:prstGeom>
        </p:spPr>
        <p:txBody>
          <a:bodyPr/>
          <a:lstStyle>
            <a:lvl1pPr>
              <a:defRPr>
                <a:latin typeface="Arial" pitchFamily="34" charset="0"/>
                <a:cs typeface="Arial" pitchFamily="34" charset="0"/>
              </a:defRPr>
            </a:lvl1pPr>
          </a:lstStyle>
          <a:p>
            <a:pPr>
              <a:defRPr/>
            </a:pPr>
            <a:endParaRPr lang="en-US"/>
          </a:p>
        </p:txBody>
      </p:sp>
      <p:sp>
        <p:nvSpPr>
          <p:cNvPr id="24" name="Rectangle 24"/>
          <p:cNvSpPr>
            <a:spLocks noGrp="1" noChangeArrowheads="1"/>
          </p:cNvSpPr>
          <p:nvPr>
            <p:ph type="sldNum" sz="quarter" idx="12"/>
          </p:nvPr>
        </p:nvSpPr>
        <p:spPr>
          <a:xfrm>
            <a:off x="2428875" y="106363"/>
            <a:ext cx="2311400" cy="393700"/>
          </a:xfrm>
        </p:spPr>
        <p:txBody>
          <a:bodyPr/>
          <a:lstStyle>
            <a:lvl1pPr>
              <a:defRPr/>
            </a:lvl1pPr>
          </a:lstStyle>
          <a:p>
            <a:fld id="{EAFCCA85-75CA-420D-822A-9C7A5E5EDB1B}" type="slidenum">
              <a:rPr lang="en-US"/>
              <a:pPr/>
              <a:t>‹#›</a:t>
            </a:fld>
            <a:endParaRPr lang="en-US"/>
          </a:p>
        </p:txBody>
      </p:sp>
    </p:spTree>
    <p:extLst>
      <p:ext uri="{BB962C8B-B14F-4D97-AF65-F5344CB8AC3E}">
        <p14:creationId xmlns:p14="http://schemas.microsoft.com/office/powerpoint/2010/main" val="2588408166"/>
      </p:ext>
    </p:extLst>
  </p:cSld>
  <p:clrMapOvr>
    <a:masterClrMapping/>
  </p:clrMapOvr>
  <p:transition>
    <p:split orient="vert"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68263" y="106363"/>
            <a:ext cx="3860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1400" b="1" dirty="0" smtClean="0">
                <a:solidFill>
                  <a:srgbClr val="FFFF99"/>
                </a:solidFill>
                <a:latin typeface="Times New Roman" pitchFamily="18" charset="0"/>
              </a:rPr>
              <a:t>ICS 353: Design and Analysis of Algorithms</a:t>
            </a:r>
          </a:p>
        </p:txBody>
      </p:sp>
      <p:sp>
        <p:nvSpPr>
          <p:cNvPr id="5" name="TextBox 4"/>
          <p:cNvSpPr txBox="1">
            <a:spLocks noChangeArrowheads="1"/>
          </p:cNvSpPr>
          <p:nvPr userDrawn="1"/>
        </p:nvSpPr>
        <p:spPr bwMode="auto">
          <a:xfrm>
            <a:off x="5143500" y="106363"/>
            <a:ext cx="4000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r>
              <a:rPr lang="en-US" sz="1400" b="1" smtClean="0">
                <a:solidFill>
                  <a:srgbClr val="FFFF99"/>
                </a:solidFill>
                <a:latin typeface="Times New Roman" pitchFamily="18" charset="0"/>
              </a:rPr>
              <a:t>Heaps and Disjoint Sets Data Structures</a:t>
            </a:r>
          </a:p>
        </p:txBody>
      </p:sp>
      <p:sp>
        <p:nvSpPr>
          <p:cNvPr id="2" name="Title 1"/>
          <p:cNvSpPr>
            <a:spLocks noGrp="1"/>
          </p:cNvSpPr>
          <p:nvPr>
            <p:ph type="title"/>
          </p:nvPr>
        </p:nvSpPr>
        <p:spPr>
          <a:xfrm>
            <a:off x="473075" y="857232"/>
            <a:ext cx="8077200" cy="641339"/>
          </a:xfrm>
        </p:spPr>
        <p:txBody>
          <a:bodyPr/>
          <a:lstStyle>
            <a:lvl1pPr>
              <a:defRPr sz="3200"/>
            </a:lvl1pPr>
          </a:lstStyle>
          <a:p>
            <a:r>
              <a:rPr lang="en-US" dirty="0" smtClean="0"/>
              <a:t>Click to edit Master title style</a:t>
            </a:r>
            <a:endParaRPr lang="en-US" dirty="0"/>
          </a:p>
        </p:txBody>
      </p:sp>
      <p:sp>
        <p:nvSpPr>
          <p:cNvPr id="3" name="Content Placeholder 2"/>
          <p:cNvSpPr>
            <a:spLocks noGrp="1"/>
          </p:cNvSpPr>
          <p:nvPr>
            <p:ph idx="1"/>
          </p:nvPr>
        </p:nvSpPr>
        <p:spPr>
          <a:xfrm>
            <a:off x="495300" y="1571612"/>
            <a:ext cx="8064500" cy="50006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0"/>
          </p:nvPr>
        </p:nvSpPr>
        <p:spPr>
          <a:xfrm>
            <a:off x="4295775" y="71438"/>
            <a:ext cx="419100" cy="357187"/>
          </a:xfrm>
        </p:spPr>
        <p:txBody>
          <a:bodyPr/>
          <a:lstStyle>
            <a:lvl1pPr>
              <a:defRPr>
                <a:solidFill>
                  <a:srgbClr val="FFFF99"/>
                </a:solidFill>
              </a:defRPr>
            </a:lvl1pPr>
          </a:lstStyle>
          <a:p>
            <a:fld id="{516CA0F8-EA47-4EAB-BDD7-53D9DE259BB4}" type="slidenum">
              <a:rPr lang="en-US"/>
              <a:pPr/>
              <a:t>‹#›</a:t>
            </a:fld>
            <a:endParaRPr lang="en-US"/>
          </a:p>
        </p:txBody>
      </p:sp>
    </p:spTree>
    <p:extLst>
      <p:ext uri="{BB962C8B-B14F-4D97-AF65-F5344CB8AC3E}">
        <p14:creationId xmlns:p14="http://schemas.microsoft.com/office/powerpoint/2010/main" val="2380740450"/>
      </p:ext>
    </p:extLst>
  </p:cSld>
  <p:clrMapOvr>
    <a:masterClrMapping/>
  </p:clrMapOvr>
  <p:transition>
    <p:split orient="vert" dir="in"/>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a:srcRect/>
          <a:tile tx="0" ty="0" sx="100000" sy="100000" flip="none" algn="tl"/>
        </a:blip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46050" y="0"/>
            <a:ext cx="8772525" cy="6726238"/>
            <a:chOff x="92" y="0"/>
            <a:chExt cx="5526" cy="4237"/>
          </a:xfrm>
        </p:grpSpPr>
        <p:grpSp>
          <p:nvGrpSpPr>
            <p:cNvPr id="1030" name="Group 3"/>
            <p:cNvGrpSpPr>
              <a:grpSpLocks/>
            </p:cNvGrpSpPr>
            <p:nvPr/>
          </p:nvGrpSpPr>
          <p:grpSpPr bwMode="auto">
            <a:xfrm>
              <a:off x="92" y="409"/>
              <a:ext cx="5526" cy="3828"/>
              <a:chOff x="92" y="409"/>
              <a:chExt cx="5526" cy="3828"/>
            </a:xfrm>
          </p:grpSpPr>
          <p:sp>
            <p:nvSpPr>
              <p:cNvPr id="1045" name="Freeform 4"/>
              <p:cNvSpPr>
                <a:spLocks/>
              </p:cNvSpPr>
              <p:nvPr/>
            </p:nvSpPr>
            <p:spPr bwMode="auto">
              <a:xfrm>
                <a:off x="92" y="409"/>
                <a:ext cx="5526" cy="3828"/>
              </a:xfrm>
              <a:custGeom>
                <a:avLst/>
                <a:gdLst>
                  <a:gd name="T0" fmla="*/ 684 w 5526"/>
                  <a:gd name="T1" fmla="*/ 3 h 3828"/>
                  <a:gd name="T2" fmla="*/ 708 w 5526"/>
                  <a:gd name="T3" fmla="*/ 2 h 3828"/>
                  <a:gd name="T4" fmla="*/ 5523 w 5526"/>
                  <a:gd name="T5" fmla="*/ 0 h 3828"/>
                  <a:gd name="T6" fmla="*/ 5525 w 5526"/>
                  <a:gd name="T7" fmla="*/ 3827 h 3828"/>
                  <a:gd name="T8" fmla="*/ 0 w 5526"/>
                  <a:gd name="T9" fmla="*/ 3827 h 3828"/>
                  <a:gd name="T10" fmla="*/ 7 w 5526"/>
                  <a:gd name="T11" fmla="*/ 577 h 3828"/>
                  <a:gd name="T12" fmla="*/ 9 w 5526"/>
                  <a:gd name="T13" fmla="*/ 544 h 3828"/>
                  <a:gd name="T14" fmla="*/ 14 w 5526"/>
                  <a:gd name="T15" fmla="*/ 516 h 3828"/>
                  <a:gd name="T16" fmla="*/ 22 w 5526"/>
                  <a:gd name="T17" fmla="*/ 490 h 3828"/>
                  <a:gd name="T18" fmla="*/ 35 w 5526"/>
                  <a:gd name="T19" fmla="*/ 470 h 3828"/>
                  <a:gd name="T20" fmla="*/ 51 w 5526"/>
                  <a:gd name="T21" fmla="*/ 456 h 3828"/>
                  <a:gd name="T22" fmla="*/ 64 w 5526"/>
                  <a:gd name="T23" fmla="*/ 446 h 3828"/>
                  <a:gd name="T24" fmla="*/ 594 w 5526"/>
                  <a:gd name="T25" fmla="*/ 52 h 3828"/>
                  <a:gd name="T26" fmla="*/ 630 w 5526"/>
                  <a:gd name="T27" fmla="*/ 26 h 3828"/>
                  <a:gd name="T28" fmla="*/ 654 w 5526"/>
                  <a:gd name="T29" fmla="*/ 9 h 3828"/>
                  <a:gd name="T30" fmla="*/ 684 w 5526"/>
                  <a:gd name="T31" fmla="*/ 3 h 382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526" h="3828">
                    <a:moveTo>
                      <a:pt x="684" y="3"/>
                    </a:moveTo>
                    <a:lnTo>
                      <a:pt x="708" y="2"/>
                    </a:lnTo>
                    <a:lnTo>
                      <a:pt x="5523" y="0"/>
                    </a:lnTo>
                    <a:lnTo>
                      <a:pt x="5525" y="3827"/>
                    </a:lnTo>
                    <a:lnTo>
                      <a:pt x="0" y="3827"/>
                    </a:lnTo>
                    <a:lnTo>
                      <a:pt x="7" y="577"/>
                    </a:lnTo>
                    <a:lnTo>
                      <a:pt x="9" y="544"/>
                    </a:lnTo>
                    <a:lnTo>
                      <a:pt x="14" y="516"/>
                    </a:lnTo>
                    <a:lnTo>
                      <a:pt x="22" y="490"/>
                    </a:lnTo>
                    <a:lnTo>
                      <a:pt x="35" y="470"/>
                    </a:lnTo>
                    <a:lnTo>
                      <a:pt x="51" y="456"/>
                    </a:lnTo>
                    <a:lnTo>
                      <a:pt x="64" y="446"/>
                    </a:lnTo>
                    <a:lnTo>
                      <a:pt x="594" y="52"/>
                    </a:lnTo>
                    <a:lnTo>
                      <a:pt x="630" y="26"/>
                    </a:lnTo>
                    <a:lnTo>
                      <a:pt x="654" y="9"/>
                    </a:lnTo>
                    <a:lnTo>
                      <a:pt x="684" y="3"/>
                    </a:lnTo>
                  </a:path>
                </a:pathLst>
              </a:custGeom>
              <a:solidFill>
                <a:srgbClr val="FFFF99"/>
              </a:solidFill>
              <a:ln>
                <a:noFill/>
              </a:ln>
              <a:effectLst>
                <a:outerShdw dist="107763" dir="2700000" algn="ctr" rotWithShape="0">
                  <a:schemeClr val="bg2"/>
                </a:outerShdw>
              </a:effectLst>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en-US"/>
              </a:p>
            </p:txBody>
          </p:sp>
          <p:grpSp>
            <p:nvGrpSpPr>
              <p:cNvPr id="1046" name="Group 5"/>
              <p:cNvGrpSpPr>
                <a:grpSpLocks/>
              </p:cNvGrpSpPr>
              <p:nvPr/>
            </p:nvGrpSpPr>
            <p:grpSpPr bwMode="auto">
              <a:xfrm>
                <a:off x="119" y="427"/>
                <a:ext cx="620" cy="565"/>
                <a:chOff x="119" y="427"/>
                <a:chExt cx="620" cy="565"/>
              </a:xfrm>
            </p:grpSpPr>
            <p:sp>
              <p:nvSpPr>
                <p:cNvPr id="1047" name="Freeform 6"/>
                <p:cNvSpPr>
                  <a:spLocks/>
                </p:cNvSpPr>
                <p:nvPr/>
              </p:nvSpPr>
              <p:spPr bwMode="auto">
                <a:xfrm>
                  <a:off x="127" y="459"/>
                  <a:ext cx="580" cy="533"/>
                </a:xfrm>
                <a:custGeom>
                  <a:avLst/>
                  <a:gdLst>
                    <a:gd name="T0" fmla="*/ 154 w 580"/>
                    <a:gd name="T1" fmla="*/ 440 h 533"/>
                    <a:gd name="T2" fmla="*/ 323 w 580"/>
                    <a:gd name="T3" fmla="*/ 493 h 533"/>
                    <a:gd name="T4" fmla="*/ 372 w 580"/>
                    <a:gd name="T5" fmla="*/ 517 h 533"/>
                    <a:gd name="T6" fmla="*/ 411 w 580"/>
                    <a:gd name="T7" fmla="*/ 532 h 533"/>
                    <a:gd name="T8" fmla="*/ 411 w 580"/>
                    <a:gd name="T9" fmla="*/ 497 h 533"/>
                    <a:gd name="T10" fmla="*/ 415 w 580"/>
                    <a:gd name="T11" fmla="*/ 440 h 533"/>
                    <a:gd name="T12" fmla="*/ 425 w 580"/>
                    <a:gd name="T13" fmla="*/ 395 h 533"/>
                    <a:gd name="T14" fmla="*/ 441 w 580"/>
                    <a:gd name="T15" fmla="*/ 326 h 533"/>
                    <a:gd name="T16" fmla="*/ 457 w 580"/>
                    <a:gd name="T17" fmla="*/ 276 h 533"/>
                    <a:gd name="T18" fmla="*/ 474 w 580"/>
                    <a:gd name="T19" fmla="*/ 240 h 533"/>
                    <a:gd name="T20" fmla="*/ 488 w 580"/>
                    <a:gd name="T21" fmla="*/ 190 h 533"/>
                    <a:gd name="T22" fmla="*/ 504 w 580"/>
                    <a:gd name="T23" fmla="*/ 149 h 533"/>
                    <a:gd name="T24" fmla="*/ 525 w 580"/>
                    <a:gd name="T25" fmla="*/ 102 h 533"/>
                    <a:gd name="T26" fmla="*/ 579 w 580"/>
                    <a:gd name="T27" fmla="*/ 0 h 533"/>
                    <a:gd name="T28" fmla="*/ 28 w 580"/>
                    <a:gd name="T29" fmla="*/ 398 h 533"/>
                    <a:gd name="T30" fmla="*/ 0 w 580"/>
                    <a:gd name="T31" fmla="*/ 420 h 533"/>
                    <a:gd name="T32" fmla="*/ 90 w 580"/>
                    <a:gd name="T33" fmla="*/ 423 h 533"/>
                    <a:gd name="T34" fmla="*/ 154 w 580"/>
                    <a:gd name="T35" fmla="*/ 440 h 53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80" h="533">
                      <a:moveTo>
                        <a:pt x="154" y="440"/>
                      </a:moveTo>
                      <a:lnTo>
                        <a:pt x="323" y="493"/>
                      </a:lnTo>
                      <a:lnTo>
                        <a:pt x="372" y="517"/>
                      </a:lnTo>
                      <a:lnTo>
                        <a:pt x="411" y="532"/>
                      </a:lnTo>
                      <a:lnTo>
                        <a:pt x="411" y="497"/>
                      </a:lnTo>
                      <a:lnTo>
                        <a:pt x="415" y="440"/>
                      </a:lnTo>
                      <a:lnTo>
                        <a:pt x="425" y="395"/>
                      </a:lnTo>
                      <a:lnTo>
                        <a:pt x="441" y="326"/>
                      </a:lnTo>
                      <a:lnTo>
                        <a:pt x="457" y="276"/>
                      </a:lnTo>
                      <a:lnTo>
                        <a:pt x="474" y="240"/>
                      </a:lnTo>
                      <a:lnTo>
                        <a:pt x="488" y="190"/>
                      </a:lnTo>
                      <a:lnTo>
                        <a:pt x="504" y="149"/>
                      </a:lnTo>
                      <a:lnTo>
                        <a:pt x="525" y="102"/>
                      </a:lnTo>
                      <a:lnTo>
                        <a:pt x="579" y="0"/>
                      </a:lnTo>
                      <a:lnTo>
                        <a:pt x="28" y="398"/>
                      </a:lnTo>
                      <a:lnTo>
                        <a:pt x="0" y="420"/>
                      </a:lnTo>
                      <a:lnTo>
                        <a:pt x="90" y="423"/>
                      </a:lnTo>
                      <a:lnTo>
                        <a:pt x="154" y="440"/>
                      </a:lnTo>
                    </a:path>
                  </a:pathLst>
                </a:custGeom>
                <a:solidFill>
                  <a:schemeClr val="bg2">
                    <a:alpha val="50195"/>
                  </a:schemeClr>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en-US"/>
                </a:p>
              </p:txBody>
            </p:sp>
            <p:sp>
              <p:nvSpPr>
                <p:cNvPr id="1048" name="Freeform 7"/>
                <p:cNvSpPr>
                  <a:spLocks/>
                </p:cNvSpPr>
                <p:nvPr/>
              </p:nvSpPr>
              <p:spPr bwMode="auto">
                <a:xfrm>
                  <a:off x="119" y="427"/>
                  <a:ext cx="620" cy="473"/>
                </a:xfrm>
                <a:custGeom>
                  <a:avLst/>
                  <a:gdLst>
                    <a:gd name="T0" fmla="*/ 0 w 620"/>
                    <a:gd name="T1" fmla="*/ 472 h 473"/>
                    <a:gd name="T2" fmla="*/ 15 w 620"/>
                    <a:gd name="T3" fmla="*/ 445 h 473"/>
                    <a:gd name="T4" fmla="*/ 61 w 620"/>
                    <a:gd name="T5" fmla="*/ 411 h 473"/>
                    <a:gd name="T6" fmla="*/ 619 w 620"/>
                    <a:gd name="T7" fmla="*/ 0 h 473"/>
                    <a:gd name="T8" fmla="*/ 466 w 620"/>
                    <a:gd name="T9" fmla="*/ 153 h 473"/>
                    <a:gd name="T10" fmla="*/ 366 w 620"/>
                    <a:gd name="T11" fmla="*/ 315 h 473"/>
                    <a:gd name="T12" fmla="*/ 301 w 620"/>
                    <a:gd name="T13" fmla="*/ 467 h 473"/>
                    <a:gd name="T14" fmla="*/ 222 w 620"/>
                    <a:gd name="T15" fmla="*/ 435 h 473"/>
                    <a:gd name="T16" fmla="*/ 132 w 620"/>
                    <a:gd name="T17" fmla="*/ 413 h 473"/>
                    <a:gd name="T18" fmla="*/ 76 w 620"/>
                    <a:gd name="T19" fmla="*/ 420 h 473"/>
                    <a:gd name="T20" fmla="*/ 30 w 620"/>
                    <a:gd name="T21" fmla="*/ 432 h 473"/>
                    <a:gd name="T22" fmla="*/ 0 w 620"/>
                    <a:gd name="T23" fmla="*/ 472 h 47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20" h="473">
                      <a:moveTo>
                        <a:pt x="0" y="472"/>
                      </a:moveTo>
                      <a:lnTo>
                        <a:pt x="15" y="445"/>
                      </a:lnTo>
                      <a:lnTo>
                        <a:pt x="61" y="411"/>
                      </a:lnTo>
                      <a:lnTo>
                        <a:pt x="619" y="0"/>
                      </a:lnTo>
                      <a:lnTo>
                        <a:pt x="466" y="153"/>
                      </a:lnTo>
                      <a:lnTo>
                        <a:pt x="366" y="315"/>
                      </a:lnTo>
                      <a:lnTo>
                        <a:pt x="301" y="467"/>
                      </a:lnTo>
                      <a:lnTo>
                        <a:pt x="222" y="435"/>
                      </a:lnTo>
                      <a:lnTo>
                        <a:pt x="132" y="413"/>
                      </a:lnTo>
                      <a:lnTo>
                        <a:pt x="76" y="420"/>
                      </a:lnTo>
                      <a:lnTo>
                        <a:pt x="30" y="432"/>
                      </a:lnTo>
                      <a:lnTo>
                        <a:pt x="0" y="472"/>
                      </a:lnTo>
                    </a:path>
                  </a:pathLst>
                </a:custGeom>
                <a:solidFill>
                  <a:srgbClr val="FFFFFF">
                    <a:alpha val="50195"/>
                  </a:srgbClr>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en-US"/>
                </a:p>
              </p:txBody>
            </p:sp>
          </p:grpSp>
        </p:grpSp>
        <p:grpSp>
          <p:nvGrpSpPr>
            <p:cNvPr id="1031" name="Group 8"/>
            <p:cNvGrpSpPr>
              <a:grpSpLocks/>
            </p:cNvGrpSpPr>
            <p:nvPr/>
          </p:nvGrpSpPr>
          <p:grpSpPr bwMode="auto">
            <a:xfrm>
              <a:off x="2050" y="0"/>
              <a:ext cx="1640" cy="623"/>
              <a:chOff x="2050" y="0"/>
              <a:chExt cx="1640" cy="623"/>
            </a:xfrm>
          </p:grpSpPr>
          <p:sp>
            <p:nvSpPr>
              <p:cNvPr id="1032" name="Rectangle 9"/>
              <p:cNvSpPr>
                <a:spLocks noChangeArrowheads="1"/>
              </p:cNvSpPr>
              <p:nvPr/>
            </p:nvSpPr>
            <p:spPr bwMode="auto">
              <a:xfrm>
                <a:off x="2050" y="344"/>
                <a:ext cx="1640" cy="72"/>
              </a:xfrm>
              <a:prstGeom prst="rect">
                <a:avLst/>
              </a:prstGeom>
              <a:gradFill rotWithShape="0">
                <a:gsLst>
                  <a:gs pos="0">
                    <a:srgbClr val="1C1C1C"/>
                  </a:gs>
                  <a:gs pos="100000">
                    <a:srgbClr val="FFFFFF"/>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atin typeface="Times New Roman" panose="02020603050405020304" pitchFamily="18" charset="0"/>
                </a:endParaRPr>
              </a:p>
            </p:txBody>
          </p:sp>
          <p:sp>
            <p:nvSpPr>
              <p:cNvPr id="1033" name="Rectangle 10"/>
              <p:cNvSpPr>
                <a:spLocks noChangeArrowheads="1"/>
              </p:cNvSpPr>
              <p:nvPr/>
            </p:nvSpPr>
            <p:spPr bwMode="auto">
              <a:xfrm>
                <a:off x="2354" y="311"/>
                <a:ext cx="232" cy="33"/>
              </a:xfrm>
              <a:prstGeom prst="rect">
                <a:avLst/>
              </a:prstGeom>
              <a:gradFill rotWithShape="0">
                <a:gsLst>
                  <a:gs pos="0">
                    <a:srgbClr val="FFFFFF"/>
                  </a:gs>
                  <a:gs pos="50000">
                    <a:srgbClr val="1C1C1C"/>
                  </a:gs>
                  <a:gs pos="100000">
                    <a:srgbClr val="FFFF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atin typeface="Times New Roman" panose="02020603050405020304" pitchFamily="18" charset="0"/>
                </a:endParaRPr>
              </a:p>
            </p:txBody>
          </p:sp>
          <p:sp>
            <p:nvSpPr>
              <p:cNvPr id="1034" name="Rectangle 11"/>
              <p:cNvSpPr>
                <a:spLocks noChangeArrowheads="1"/>
              </p:cNvSpPr>
              <p:nvPr/>
            </p:nvSpPr>
            <p:spPr bwMode="auto">
              <a:xfrm>
                <a:off x="3113" y="306"/>
                <a:ext cx="232" cy="36"/>
              </a:xfrm>
              <a:prstGeom prst="rect">
                <a:avLst/>
              </a:prstGeom>
              <a:gradFill rotWithShape="0">
                <a:gsLst>
                  <a:gs pos="0">
                    <a:srgbClr val="FFFFFF"/>
                  </a:gs>
                  <a:gs pos="50000">
                    <a:srgbClr val="1C1C1C"/>
                  </a:gs>
                  <a:gs pos="100000">
                    <a:srgbClr val="FFFF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atin typeface="Times New Roman" panose="02020603050405020304" pitchFamily="18" charset="0"/>
                </a:endParaRPr>
              </a:p>
            </p:txBody>
          </p:sp>
          <p:sp>
            <p:nvSpPr>
              <p:cNvPr id="1035" name="Oval 12"/>
              <p:cNvSpPr>
                <a:spLocks noChangeArrowheads="1"/>
              </p:cNvSpPr>
              <p:nvPr/>
            </p:nvSpPr>
            <p:spPr bwMode="auto">
              <a:xfrm>
                <a:off x="2664" y="0"/>
                <a:ext cx="379" cy="370"/>
              </a:xfrm>
              <a:prstGeom prst="ellipse">
                <a:avLst/>
              </a:prstGeom>
              <a:gradFill rotWithShape="0">
                <a:gsLst>
                  <a:gs pos="0">
                    <a:srgbClr val="1C1C1C"/>
                  </a:gs>
                  <a:gs pos="50000">
                    <a:srgbClr val="FFFFFF"/>
                  </a:gs>
                  <a:gs pos="100000">
                    <a:srgbClr val="1C1C1C"/>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atin typeface="Times New Roman" panose="02020603050405020304" pitchFamily="18" charset="0"/>
                </a:endParaRPr>
              </a:p>
            </p:txBody>
          </p:sp>
          <p:sp>
            <p:nvSpPr>
              <p:cNvPr id="1036" name="Oval 13"/>
              <p:cNvSpPr>
                <a:spLocks noChangeArrowheads="1"/>
              </p:cNvSpPr>
              <p:nvPr/>
            </p:nvSpPr>
            <p:spPr bwMode="auto">
              <a:xfrm>
                <a:off x="2682" y="13"/>
                <a:ext cx="344" cy="347"/>
              </a:xfrm>
              <a:prstGeom prst="ellipse">
                <a:avLst/>
              </a:prstGeom>
              <a:gradFill rotWithShape="0">
                <a:gsLst>
                  <a:gs pos="0">
                    <a:srgbClr val="FFFFFF"/>
                  </a:gs>
                  <a:gs pos="100000">
                    <a:srgbClr val="1C1C1C"/>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atin typeface="Times New Roman" panose="02020603050405020304" pitchFamily="18" charset="0"/>
                </a:endParaRPr>
              </a:p>
            </p:txBody>
          </p:sp>
          <p:sp>
            <p:nvSpPr>
              <p:cNvPr id="1037" name="Freeform 14"/>
              <p:cNvSpPr>
                <a:spLocks/>
              </p:cNvSpPr>
              <p:nvPr/>
            </p:nvSpPr>
            <p:spPr bwMode="auto">
              <a:xfrm>
                <a:off x="2708" y="10"/>
                <a:ext cx="279" cy="82"/>
              </a:xfrm>
              <a:custGeom>
                <a:avLst/>
                <a:gdLst>
                  <a:gd name="T0" fmla="*/ 278 w 279"/>
                  <a:gd name="T1" fmla="*/ 65 h 82"/>
                  <a:gd name="T2" fmla="*/ 271 w 279"/>
                  <a:gd name="T3" fmla="*/ 49 h 82"/>
                  <a:gd name="T4" fmla="*/ 254 w 279"/>
                  <a:gd name="T5" fmla="*/ 32 h 82"/>
                  <a:gd name="T6" fmla="*/ 232 w 279"/>
                  <a:gd name="T7" fmla="*/ 20 h 82"/>
                  <a:gd name="T8" fmla="*/ 203 w 279"/>
                  <a:gd name="T9" fmla="*/ 7 h 82"/>
                  <a:gd name="T10" fmla="*/ 168 w 279"/>
                  <a:gd name="T11" fmla="*/ 0 h 82"/>
                  <a:gd name="T12" fmla="*/ 127 w 279"/>
                  <a:gd name="T13" fmla="*/ 0 h 82"/>
                  <a:gd name="T14" fmla="*/ 95 w 279"/>
                  <a:gd name="T15" fmla="*/ 3 h 82"/>
                  <a:gd name="T16" fmla="*/ 63 w 279"/>
                  <a:gd name="T17" fmla="*/ 14 h 82"/>
                  <a:gd name="T18" fmla="*/ 41 w 279"/>
                  <a:gd name="T19" fmla="*/ 29 h 82"/>
                  <a:gd name="T20" fmla="*/ 21 w 279"/>
                  <a:gd name="T21" fmla="*/ 43 h 82"/>
                  <a:gd name="T22" fmla="*/ 5 w 279"/>
                  <a:gd name="T23" fmla="*/ 62 h 82"/>
                  <a:gd name="T24" fmla="*/ 0 w 279"/>
                  <a:gd name="T25" fmla="*/ 71 h 82"/>
                  <a:gd name="T26" fmla="*/ 1 w 279"/>
                  <a:gd name="T27" fmla="*/ 81 h 82"/>
                  <a:gd name="T28" fmla="*/ 14 w 279"/>
                  <a:gd name="T29" fmla="*/ 62 h 82"/>
                  <a:gd name="T30" fmla="*/ 28 w 279"/>
                  <a:gd name="T31" fmla="*/ 51 h 82"/>
                  <a:gd name="T32" fmla="*/ 55 w 279"/>
                  <a:gd name="T33" fmla="*/ 33 h 82"/>
                  <a:gd name="T34" fmla="*/ 78 w 279"/>
                  <a:gd name="T35" fmla="*/ 23 h 82"/>
                  <a:gd name="T36" fmla="*/ 105 w 279"/>
                  <a:gd name="T37" fmla="*/ 14 h 82"/>
                  <a:gd name="T38" fmla="*/ 131 w 279"/>
                  <a:gd name="T39" fmla="*/ 11 h 82"/>
                  <a:gd name="T40" fmla="*/ 147 w 279"/>
                  <a:gd name="T41" fmla="*/ 11 h 82"/>
                  <a:gd name="T42" fmla="*/ 167 w 279"/>
                  <a:gd name="T43" fmla="*/ 13 h 82"/>
                  <a:gd name="T44" fmla="*/ 186 w 279"/>
                  <a:gd name="T45" fmla="*/ 14 h 82"/>
                  <a:gd name="T46" fmla="*/ 206 w 279"/>
                  <a:gd name="T47" fmla="*/ 20 h 82"/>
                  <a:gd name="T48" fmla="*/ 239 w 279"/>
                  <a:gd name="T49" fmla="*/ 35 h 82"/>
                  <a:gd name="T50" fmla="*/ 255 w 279"/>
                  <a:gd name="T51" fmla="*/ 49 h 82"/>
                  <a:gd name="T52" fmla="*/ 278 w 279"/>
                  <a:gd name="T53" fmla="*/ 65 h 8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79" h="82">
                    <a:moveTo>
                      <a:pt x="278" y="65"/>
                    </a:moveTo>
                    <a:lnTo>
                      <a:pt x="271" y="49"/>
                    </a:lnTo>
                    <a:lnTo>
                      <a:pt x="254" y="32"/>
                    </a:lnTo>
                    <a:lnTo>
                      <a:pt x="232" y="20"/>
                    </a:lnTo>
                    <a:lnTo>
                      <a:pt x="203" y="7"/>
                    </a:lnTo>
                    <a:lnTo>
                      <a:pt x="168" y="0"/>
                    </a:lnTo>
                    <a:lnTo>
                      <a:pt x="127" y="0"/>
                    </a:lnTo>
                    <a:lnTo>
                      <a:pt x="95" y="3"/>
                    </a:lnTo>
                    <a:lnTo>
                      <a:pt x="63" y="14"/>
                    </a:lnTo>
                    <a:lnTo>
                      <a:pt x="41" y="29"/>
                    </a:lnTo>
                    <a:lnTo>
                      <a:pt x="21" y="43"/>
                    </a:lnTo>
                    <a:lnTo>
                      <a:pt x="5" y="62"/>
                    </a:lnTo>
                    <a:lnTo>
                      <a:pt x="0" y="71"/>
                    </a:lnTo>
                    <a:lnTo>
                      <a:pt x="1" y="81"/>
                    </a:lnTo>
                    <a:lnTo>
                      <a:pt x="14" y="62"/>
                    </a:lnTo>
                    <a:lnTo>
                      <a:pt x="28" y="51"/>
                    </a:lnTo>
                    <a:lnTo>
                      <a:pt x="55" y="33"/>
                    </a:lnTo>
                    <a:lnTo>
                      <a:pt x="78" y="23"/>
                    </a:lnTo>
                    <a:lnTo>
                      <a:pt x="105" y="14"/>
                    </a:lnTo>
                    <a:lnTo>
                      <a:pt x="131" y="11"/>
                    </a:lnTo>
                    <a:lnTo>
                      <a:pt x="147" y="11"/>
                    </a:lnTo>
                    <a:lnTo>
                      <a:pt x="167" y="13"/>
                    </a:lnTo>
                    <a:lnTo>
                      <a:pt x="186" y="14"/>
                    </a:lnTo>
                    <a:lnTo>
                      <a:pt x="206" y="20"/>
                    </a:lnTo>
                    <a:lnTo>
                      <a:pt x="239" y="35"/>
                    </a:lnTo>
                    <a:lnTo>
                      <a:pt x="255" y="49"/>
                    </a:lnTo>
                    <a:lnTo>
                      <a:pt x="278" y="65"/>
                    </a:lnTo>
                  </a:path>
                </a:pathLst>
              </a:custGeom>
              <a:solidFill>
                <a:srgbClr val="FFFFFF"/>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en-US"/>
              </a:p>
            </p:txBody>
          </p:sp>
          <p:sp>
            <p:nvSpPr>
              <p:cNvPr id="1038" name="Oval 15"/>
              <p:cNvSpPr>
                <a:spLocks noChangeArrowheads="1"/>
              </p:cNvSpPr>
              <p:nvPr/>
            </p:nvSpPr>
            <p:spPr bwMode="auto">
              <a:xfrm>
                <a:off x="2709" y="43"/>
                <a:ext cx="289" cy="281"/>
              </a:xfrm>
              <a:prstGeom prst="ellipse">
                <a:avLst/>
              </a:prstGeom>
              <a:gradFill rotWithShape="0">
                <a:gsLst>
                  <a:gs pos="0">
                    <a:srgbClr val="1C1C1C"/>
                  </a:gs>
                  <a:gs pos="50000">
                    <a:srgbClr val="FFFFFF"/>
                  </a:gs>
                  <a:gs pos="100000">
                    <a:srgbClr val="1C1C1C"/>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atin typeface="Times New Roman" panose="02020603050405020304" pitchFamily="18" charset="0"/>
                </a:endParaRPr>
              </a:p>
            </p:txBody>
          </p:sp>
          <p:sp>
            <p:nvSpPr>
              <p:cNvPr id="1039" name="Oval 16" descr="Walnut"/>
              <p:cNvSpPr>
                <a:spLocks noChangeArrowheads="1"/>
              </p:cNvSpPr>
              <p:nvPr/>
            </p:nvSpPr>
            <p:spPr bwMode="auto">
              <a:xfrm>
                <a:off x="2729" y="60"/>
                <a:ext cx="247" cy="238"/>
              </a:xfrm>
              <a:prstGeom prst="ellipse">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atin typeface="Times New Roman" panose="02020603050405020304" pitchFamily="18" charset="0"/>
                </a:endParaRPr>
              </a:p>
            </p:txBody>
          </p:sp>
          <p:sp>
            <p:nvSpPr>
              <p:cNvPr id="1040" name="Freeform 17"/>
              <p:cNvSpPr>
                <a:spLocks/>
              </p:cNvSpPr>
              <p:nvPr/>
            </p:nvSpPr>
            <p:spPr bwMode="auto">
              <a:xfrm>
                <a:off x="2182" y="267"/>
                <a:ext cx="1358" cy="356"/>
              </a:xfrm>
              <a:custGeom>
                <a:avLst/>
                <a:gdLst>
                  <a:gd name="T0" fmla="*/ 10 w 1358"/>
                  <a:gd name="T1" fmla="*/ 345 h 356"/>
                  <a:gd name="T2" fmla="*/ 28 w 1358"/>
                  <a:gd name="T3" fmla="*/ 351 h 356"/>
                  <a:gd name="T4" fmla="*/ 1357 w 1358"/>
                  <a:gd name="T5" fmla="*/ 355 h 356"/>
                  <a:gd name="T6" fmla="*/ 1357 w 1358"/>
                  <a:gd name="T7" fmla="*/ 279 h 356"/>
                  <a:gd name="T8" fmla="*/ 1351 w 1358"/>
                  <a:gd name="T9" fmla="*/ 248 h 356"/>
                  <a:gd name="T10" fmla="*/ 1338 w 1358"/>
                  <a:gd name="T11" fmla="*/ 220 h 356"/>
                  <a:gd name="T12" fmla="*/ 1324 w 1358"/>
                  <a:gd name="T13" fmla="*/ 192 h 356"/>
                  <a:gd name="T14" fmla="*/ 1282 w 1358"/>
                  <a:gd name="T15" fmla="*/ 147 h 356"/>
                  <a:gd name="T16" fmla="*/ 1214 w 1358"/>
                  <a:gd name="T17" fmla="*/ 119 h 356"/>
                  <a:gd name="T18" fmla="*/ 1141 w 1358"/>
                  <a:gd name="T19" fmla="*/ 106 h 356"/>
                  <a:gd name="T20" fmla="*/ 1073 w 1358"/>
                  <a:gd name="T21" fmla="*/ 96 h 356"/>
                  <a:gd name="T22" fmla="*/ 996 w 1358"/>
                  <a:gd name="T23" fmla="*/ 87 h 356"/>
                  <a:gd name="T24" fmla="*/ 906 w 1358"/>
                  <a:gd name="T25" fmla="*/ 81 h 356"/>
                  <a:gd name="T26" fmla="*/ 782 w 1358"/>
                  <a:gd name="T27" fmla="*/ 69 h 356"/>
                  <a:gd name="T28" fmla="*/ 817 w 1358"/>
                  <a:gd name="T29" fmla="*/ 22 h 356"/>
                  <a:gd name="T30" fmla="*/ 823 w 1358"/>
                  <a:gd name="T31" fmla="*/ 2 h 356"/>
                  <a:gd name="T32" fmla="*/ 795 w 1358"/>
                  <a:gd name="T33" fmla="*/ 28 h 356"/>
                  <a:gd name="T34" fmla="*/ 779 w 1358"/>
                  <a:gd name="T35" fmla="*/ 41 h 356"/>
                  <a:gd name="T36" fmla="*/ 762 w 1358"/>
                  <a:gd name="T37" fmla="*/ 57 h 356"/>
                  <a:gd name="T38" fmla="*/ 746 w 1358"/>
                  <a:gd name="T39" fmla="*/ 62 h 356"/>
                  <a:gd name="T40" fmla="*/ 714 w 1358"/>
                  <a:gd name="T41" fmla="*/ 71 h 356"/>
                  <a:gd name="T42" fmla="*/ 661 w 1358"/>
                  <a:gd name="T43" fmla="*/ 72 h 356"/>
                  <a:gd name="T44" fmla="*/ 612 w 1358"/>
                  <a:gd name="T45" fmla="*/ 70 h 356"/>
                  <a:gd name="T46" fmla="*/ 587 w 1358"/>
                  <a:gd name="T47" fmla="*/ 57 h 356"/>
                  <a:gd name="T48" fmla="*/ 571 w 1358"/>
                  <a:gd name="T49" fmla="*/ 46 h 356"/>
                  <a:gd name="T50" fmla="*/ 548 w 1358"/>
                  <a:gd name="T51" fmla="*/ 28 h 356"/>
                  <a:gd name="T52" fmla="*/ 519 w 1358"/>
                  <a:gd name="T53" fmla="*/ 0 h 356"/>
                  <a:gd name="T54" fmla="*/ 527 w 1358"/>
                  <a:gd name="T55" fmla="*/ 24 h 356"/>
                  <a:gd name="T56" fmla="*/ 539 w 1358"/>
                  <a:gd name="T57" fmla="*/ 64 h 356"/>
                  <a:gd name="T58" fmla="*/ 525 w 1358"/>
                  <a:gd name="T59" fmla="*/ 72 h 356"/>
                  <a:gd name="T60" fmla="*/ 379 w 1358"/>
                  <a:gd name="T61" fmla="*/ 80 h 356"/>
                  <a:gd name="T62" fmla="*/ 259 w 1358"/>
                  <a:gd name="T63" fmla="*/ 96 h 356"/>
                  <a:gd name="T64" fmla="*/ 190 w 1358"/>
                  <a:gd name="T65" fmla="*/ 106 h 356"/>
                  <a:gd name="T66" fmla="*/ 123 w 1358"/>
                  <a:gd name="T67" fmla="*/ 119 h 356"/>
                  <a:gd name="T68" fmla="*/ 94 w 1358"/>
                  <a:gd name="T69" fmla="*/ 129 h 356"/>
                  <a:gd name="T70" fmla="*/ 72 w 1358"/>
                  <a:gd name="T71" fmla="*/ 144 h 356"/>
                  <a:gd name="T72" fmla="*/ 43 w 1358"/>
                  <a:gd name="T73" fmla="*/ 171 h 356"/>
                  <a:gd name="T74" fmla="*/ 24 w 1358"/>
                  <a:gd name="T75" fmla="*/ 202 h 356"/>
                  <a:gd name="T76" fmla="*/ 11 w 1358"/>
                  <a:gd name="T77" fmla="*/ 239 h 356"/>
                  <a:gd name="T78" fmla="*/ 4 w 1358"/>
                  <a:gd name="T79" fmla="*/ 267 h 356"/>
                  <a:gd name="T80" fmla="*/ 1 w 1358"/>
                  <a:gd name="T81" fmla="*/ 299 h 356"/>
                  <a:gd name="T82" fmla="*/ 0 w 1358"/>
                  <a:gd name="T83" fmla="*/ 320 h 356"/>
                  <a:gd name="T84" fmla="*/ 10 w 1358"/>
                  <a:gd name="T85" fmla="*/ 345 h 35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358" h="356">
                    <a:moveTo>
                      <a:pt x="10" y="345"/>
                    </a:moveTo>
                    <a:lnTo>
                      <a:pt x="28" y="351"/>
                    </a:lnTo>
                    <a:lnTo>
                      <a:pt x="1357" y="355"/>
                    </a:lnTo>
                    <a:lnTo>
                      <a:pt x="1357" y="279"/>
                    </a:lnTo>
                    <a:lnTo>
                      <a:pt x="1351" y="248"/>
                    </a:lnTo>
                    <a:lnTo>
                      <a:pt x="1338" y="220"/>
                    </a:lnTo>
                    <a:lnTo>
                      <a:pt x="1324" y="192"/>
                    </a:lnTo>
                    <a:lnTo>
                      <a:pt x="1282" y="147"/>
                    </a:lnTo>
                    <a:lnTo>
                      <a:pt x="1214" y="119"/>
                    </a:lnTo>
                    <a:lnTo>
                      <a:pt x="1141" y="106"/>
                    </a:lnTo>
                    <a:lnTo>
                      <a:pt x="1073" y="96"/>
                    </a:lnTo>
                    <a:lnTo>
                      <a:pt x="996" y="87"/>
                    </a:lnTo>
                    <a:lnTo>
                      <a:pt x="906" y="81"/>
                    </a:lnTo>
                    <a:lnTo>
                      <a:pt x="782" y="69"/>
                    </a:lnTo>
                    <a:lnTo>
                      <a:pt x="817" y="22"/>
                    </a:lnTo>
                    <a:lnTo>
                      <a:pt x="823" y="2"/>
                    </a:lnTo>
                    <a:lnTo>
                      <a:pt x="795" y="28"/>
                    </a:lnTo>
                    <a:lnTo>
                      <a:pt x="779" y="41"/>
                    </a:lnTo>
                    <a:lnTo>
                      <a:pt x="762" y="57"/>
                    </a:lnTo>
                    <a:lnTo>
                      <a:pt x="746" y="62"/>
                    </a:lnTo>
                    <a:lnTo>
                      <a:pt x="714" y="71"/>
                    </a:lnTo>
                    <a:lnTo>
                      <a:pt x="661" y="72"/>
                    </a:lnTo>
                    <a:lnTo>
                      <a:pt x="612" y="70"/>
                    </a:lnTo>
                    <a:lnTo>
                      <a:pt x="587" y="57"/>
                    </a:lnTo>
                    <a:lnTo>
                      <a:pt x="571" y="46"/>
                    </a:lnTo>
                    <a:lnTo>
                      <a:pt x="548" y="28"/>
                    </a:lnTo>
                    <a:lnTo>
                      <a:pt x="519" y="0"/>
                    </a:lnTo>
                    <a:lnTo>
                      <a:pt x="527" y="24"/>
                    </a:lnTo>
                    <a:lnTo>
                      <a:pt x="539" y="64"/>
                    </a:lnTo>
                    <a:lnTo>
                      <a:pt x="525" y="72"/>
                    </a:lnTo>
                    <a:lnTo>
                      <a:pt x="379" y="80"/>
                    </a:lnTo>
                    <a:lnTo>
                      <a:pt x="259" y="96"/>
                    </a:lnTo>
                    <a:lnTo>
                      <a:pt x="190" y="106"/>
                    </a:lnTo>
                    <a:lnTo>
                      <a:pt x="123" y="119"/>
                    </a:lnTo>
                    <a:lnTo>
                      <a:pt x="94" y="129"/>
                    </a:lnTo>
                    <a:lnTo>
                      <a:pt x="72" y="144"/>
                    </a:lnTo>
                    <a:lnTo>
                      <a:pt x="43" y="171"/>
                    </a:lnTo>
                    <a:lnTo>
                      <a:pt x="24" y="202"/>
                    </a:lnTo>
                    <a:lnTo>
                      <a:pt x="11" y="239"/>
                    </a:lnTo>
                    <a:lnTo>
                      <a:pt x="4" y="267"/>
                    </a:lnTo>
                    <a:lnTo>
                      <a:pt x="1" y="299"/>
                    </a:lnTo>
                    <a:lnTo>
                      <a:pt x="0" y="320"/>
                    </a:lnTo>
                    <a:lnTo>
                      <a:pt x="10" y="345"/>
                    </a:lnTo>
                  </a:path>
                </a:pathLst>
              </a:custGeom>
              <a:gradFill rotWithShape="0">
                <a:gsLst>
                  <a:gs pos="0">
                    <a:srgbClr val="FFFFFF"/>
                  </a:gs>
                  <a:gs pos="100000">
                    <a:srgbClr val="1C1C1C"/>
                  </a:gs>
                </a:gsLst>
                <a:lin ang="5400000" scaled="1"/>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en-US"/>
              </a:p>
            </p:txBody>
          </p:sp>
          <p:sp>
            <p:nvSpPr>
              <p:cNvPr id="1041" name="Freeform 18"/>
              <p:cNvSpPr>
                <a:spLocks/>
              </p:cNvSpPr>
              <p:nvPr/>
            </p:nvSpPr>
            <p:spPr bwMode="auto">
              <a:xfrm>
                <a:off x="2213" y="308"/>
                <a:ext cx="536" cy="184"/>
              </a:xfrm>
              <a:custGeom>
                <a:avLst/>
                <a:gdLst>
                  <a:gd name="T0" fmla="*/ 0 w 536"/>
                  <a:gd name="T1" fmla="*/ 183 h 184"/>
                  <a:gd name="T2" fmla="*/ 7 w 536"/>
                  <a:gd name="T3" fmla="*/ 153 h 184"/>
                  <a:gd name="T4" fmla="*/ 17 w 536"/>
                  <a:gd name="T5" fmla="*/ 133 h 184"/>
                  <a:gd name="T6" fmla="*/ 49 w 536"/>
                  <a:gd name="T7" fmla="*/ 110 h 184"/>
                  <a:gd name="T8" fmla="*/ 105 w 536"/>
                  <a:gd name="T9" fmla="*/ 88 h 184"/>
                  <a:gd name="T10" fmla="*/ 147 w 536"/>
                  <a:gd name="T11" fmla="*/ 82 h 184"/>
                  <a:gd name="T12" fmla="*/ 182 w 536"/>
                  <a:gd name="T13" fmla="*/ 74 h 184"/>
                  <a:gd name="T14" fmla="*/ 237 w 536"/>
                  <a:gd name="T15" fmla="*/ 69 h 184"/>
                  <a:gd name="T16" fmla="*/ 279 w 536"/>
                  <a:gd name="T17" fmla="*/ 61 h 184"/>
                  <a:gd name="T18" fmla="*/ 320 w 536"/>
                  <a:gd name="T19" fmla="*/ 54 h 184"/>
                  <a:gd name="T20" fmla="*/ 359 w 536"/>
                  <a:gd name="T21" fmla="*/ 49 h 184"/>
                  <a:gd name="T22" fmla="*/ 405 w 536"/>
                  <a:gd name="T23" fmla="*/ 43 h 184"/>
                  <a:gd name="T24" fmla="*/ 473 w 536"/>
                  <a:gd name="T25" fmla="*/ 42 h 184"/>
                  <a:gd name="T26" fmla="*/ 470 w 536"/>
                  <a:gd name="T27" fmla="*/ 44 h 184"/>
                  <a:gd name="T28" fmla="*/ 506 w 536"/>
                  <a:gd name="T29" fmla="*/ 41 h 184"/>
                  <a:gd name="T30" fmla="*/ 518 w 536"/>
                  <a:gd name="T31" fmla="*/ 27 h 184"/>
                  <a:gd name="T32" fmla="*/ 513 w 536"/>
                  <a:gd name="T33" fmla="*/ 0 h 184"/>
                  <a:gd name="T34" fmla="*/ 533 w 536"/>
                  <a:gd name="T35" fmla="*/ 23 h 184"/>
                  <a:gd name="T36" fmla="*/ 535 w 536"/>
                  <a:gd name="T37" fmla="*/ 39 h 184"/>
                  <a:gd name="T38" fmla="*/ 513 w 536"/>
                  <a:gd name="T39" fmla="*/ 52 h 184"/>
                  <a:gd name="T40" fmla="*/ 470 w 536"/>
                  <a:gd name="T41" fmla="*/ 57 h 184"/>
                  <a:gd name="T42" fmla="*/ 399 w 536"/>
                  <a:gd name="T43" fmla="*/ 61 h 184"/>
                  <a:gd name="T44" fmla="*/ 323 w 536"/>
                  <a:gd name="T45" fmla="*/ 70 h 184"/>
                  <a:gd name="T46" fmla="*/ 263 w 536"/>
                  <a:gd name="T47" fmla="*/ 80 h 184"/>
                  <a:gd name="T48" fmla="*/ 193 w 536"/>
                  <a:gd name="T49" fmla="*/ 90 h 184"/>
                  <a:gd name="T50" fmla="*/ 135 w 536"/>
                  <a:gd name="T51" fmla="*/ 99 h 184"/>
                  <a:gd name="T52" fmla="*/ 92 w 536"/>
                  <a:gd name="T53" fmla="*/ 109 h 184"/>
                  <a:gd name="T54" fmla="*/ 56 w 536"/>
                  <a:gd name="T55" fmla="*/ 128 h 184"/>
                  <a:gd name="T56" fmla="*/ 30 w 536"/>
                  <a:gd name="T57" fmla="*/ 140 h 184"/>
                  <a:gd name="T58" fmla="*/ 15 w 536"/>
                  <a:gd name="T59" fmla="*/ 164 h 184"/>
                  <a:gd name="T60" fmla="*/ 0 w 536"/>
                  <a:gd name="T61" fmla="*/ 183 h 18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36" h="184">
                    <a:moveTo>
                      <a:pt x="0" y="183"/>
                    </a:moveTo>
                    <a:lnTo>
                      <a:pt x="7" y="153"/>
                    </a:lnTo>
                    <a:lnTo>
                      <a:pt x="17" y="133"/>
                    </a:lnTo>
                    <a:lnTo>
                      <a:pt x="49" y="110"/>
                    </a:lnTo>
                    <a:lnTo>
                      <a:pt x="105" y="88"/>
                    </a:lnTo>
                    <a:lnTo>
                      <a:pt x="147" y="82"/>
                    </a:lnTo>
                    <a:lnTo>
                      <a:pt x="182" y="74"/>
                    </a:lnTo>
                    <a:lnTo>
                      <a:pt x="237" y="69"/>
                    </a:lnTo>
                    <a:lnTo>
                      <a:pt x="279" y="61"/>
                    </a:lnTo>
                    <a:lnTo>
                      <a:pt x="320" y="54"/>
                    </a:lnTo>
                    <a:lnTo>
                      <a:pt x="359" y="49"/>
                    </a:lnTo>
                    <a:lnTo>
                      <a:pt x="405" y="43"/>
                    </a:lnTo>
                    <a:lnTo>
                      <a:pt x="473" y="42"/>
                    </a:lnTo>
                    <a:lnTo>
                      <a:pt x="470" y="44"/>
                    </a:lnTo>
                    <a:lnTo>
                      <a:pt x="506" y="41"/>
                    </a:lnTo>
                    <a:lnTo>
                      <a:pt x="518" y="27"/>
                    </a:lnTo>
                    <a:lnTo>
                      <a:pt x="513" y="0"/>
                    </a:lnTo>
                    <a:lnTo>
                      <a:pt x="533" y="23"/>
                    </a:lnTo>
                    <a:lnTo>
                      <a:pt x="535" y="39"/>
                    </a:lnTo>
                    <a:lnTo>
                      <a:pt x="513" y="52"/>
                    </a:lnTo>
                    <a:lnTo>
                      <a:pt x="470" y="57"/>
                    </a:lnTo>
                    <a:lnTo>
                      <a:pt x="399" y="61"/>
                    </a:lnTo>
                    <a:lnTo>
                      <a:pt x="323" y="70"/>
                    </a:lnTo>
                    <a:lnTo>
                      <a:pt x="263" y="80"/>
                    </a:lnTo>
                    <a:lnTo>
                      <a:pt x="193" y="90"/>
                    </a:lnTo>
                    <a:lnTo>
                      <a:pt x="135" y="99"/>
                    </a:lnTo>
                    <a:lnTo>
                      <a:pt x="92" y="109"/>
                    </a:lnTo>
                    <a:lnTo>
                      <a:pt x="56" y="128"/>
                    </a:lnTo>
                    <a:lnTo>
                      <a:pt x="30" y="140"/>
                    </a:lnTo>
                    <a:lnTo>
                      <a:pt x="15" y="164"/>
                    </a:lnTo>
                    <a:lnTo>
                      <a:pt x="0" y="183"/>
                    </a:lnTo>
                  </a:path>
                </a:pathLst>
              </a:custGeom>
              <a:solidFill>
                <a:srgbClr val="FFFFFF"/>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en-US"/>
              </a:p>
            </p:txBody>
          </p:sp>
          <p:sp>
            <p:nvSpPr>
              <p:cNvPr id="1042" name="Freeform 19"/>
              <p:cNvSpPr>
                <a:spLocks/>
              </p:cNvSpPr>
              <p:nvPr/>
            </p:nvSpPr>
            <p:spPr bwMode="auto">
              <a:xfrm>
                <a:off x="2197" y="574"/>
                <a:ext cx="1326" cy="40"/>
              </a:xfrm>
              <a:custGeom>
                <a:avLst/>
                <a:gdLst>
                  <a:gd name="T0" fmla="*/ 0 w 1326"/>
                  <a:gd name="T1" fmla="*/ 10 h 40"/>
                  <a:gd name="T2" fmla="*/ 17 w 1326"/>
                  <a:gd name="T3" fmla="*/ 30 h 40"/>
                  <a:gd name="T4" fmla="*/ 114 w 1326"/>
                  <a:gd name="T5" fmla="*/ 37 h 40"/>
                  <a:gd name="T6" fmla="*/ 381 w 1326"/>
                  <a:gd name="T7" fmla="*/ 36 h 40"/>
                  <a:gd name="T8" fmla="*/ 438 w 1326"/>
                  <a:gd name="T9" fmla="*/ 37 h 40"/>
                  <a:gd name="T10" fmla="*/ 480 w 1326"/>
                  <a:gd name="T11" fmla="*/ 38 h 40"/>
                  <a:gd name="T12" fmla="*/ 578 w 1326"/>
                  <a:gd name="T13" fmla="*/ 38 h 40"/>
                  <a:gd name="T14" fmla="*/ 686 w 1326"/>
                  <a:gd name="T15" fmla="*/ 36 h 40"/>
                  <a:gd name="T16" fmla="*/ 724 w 1326"/>
                  <a:gd name="T17" fmla="*/ 36 h 40"/>
                  <a:gd name="T18" fmla="*/ 819 w 1326"/>
                  <a:gd name="T19" fmla="*/ 38 h 40"/>
                  <a:gd name="T20" fmla="*/ 859 w 1326"/>
                  <a:gd name="T21" fmla="*/ 39 h 40"/>
                  <a:gd name="T22" fmla="*/ 888 w 1326"/>
                  <a:gd name="T23" fmla="*/ 38 h 40"/>
                  <a:gd name="T24" fmla="*/ 962 w 1326"/>
                  <a:gd name="T25" fmla="*/ 36 h 40"/>
                  <a:gd name="T26" fmla="*/ 1004 w 1326"/>
                  <a:gd name="T27" fmla="*/ 38 h 40"/>
                  <a:gd name="T28" fmla="*/ 1045 w 1326"/>
                  <a:gd name="T29" fmla="*/ 37 h 40"/>
                  <a:gd name="T30" fmla="*/ 1072 w 1326"/>
                  <a:gd name="T31" fmla="*/ 36 h 40"/>
                  <a:gd name="T32" fmla="*/ 1119 w 1326"/>
                  <a:gd name="T33" fmla="*/ 36 h 40"/>
                  <a:gd name="T34" fmla="*/ 1145 w 1326"/>
                  <a:gd name="T35" fmla="*/ 37 h 40"/>
                  <a:gd name="T36" fmla="*/ 1171 w 1326"/>
                  <a:gd name="T37" fmla="*/ 38 h 40"/>
                  <a:gd name="T38" fmla="*/ 1233 w 1326"/>
                  <a:gd name="T39" fmla="*/ 37 h 40"/>
                  <a:gd name="T40" fmla="*/ 1257 w 1326"/>
                  <a:gd name="T41" fmla="*/ 37 h 40"/>
                  <a:gd name="T42" fmla="*/ 1325 w 1326"/>
                  <a:gd name="T43" fmla="*/ 32 h 40"/>
                  <a:gd name="T44" fmla="*/ 1291 w 1326"/>
                  <a:gd name="T45" fmla="*/ 22 h 40"/>
                  <a:gd name="T46" fmla="*/ 1271 w 1326"/>
                  <a:gd name="T47" fmla="*/ 22 h 40"/>
                  <a:gd name="T48" fmla="*/ 1249 w 1326"/>
                  <a:gd name="T49" fmla="*/ 23 h 40"/>
                  <a:gd name="T50" fmla="*/ 1081 w 1326"/>
                  <a:gd name="T51" fmla="*/ 15 h 40"/>
                  <a:gd name="T52" fmla="*/ 1015 w 1326"/>
                  <a:gd name="T53" fmla="*/ 17 h 40"/>
                  <a:gd name="T54" fmla="*/ 943 w 1326"/>
                  <a:gd name="T55" fmla="*/ 21 h 40"/>
                  <a:gd name="T56" fmla="*/ 874 w 1326"/>
                  <a:gd name="T57" fmla="*/ 20 h 40"/>
                  <a:gd name="T58" fmla="*/ 819 w 1326"/>
                  <a:gd name="T59" fmla="*/ 18 h 40"/>
                  <a:gd name="T60" fmla="*/ 732 w 1326"/>
                  <a:gd name="T61" fmla="*/ 19 h 40"/>
                  <a:gd name="T62" fmla="*/ 683 w 1326"/>
                  <a:gd name="T63" fmla="*/ 20 h 40"/>
                  <a:gd name="T64" fmla="*/ 655 w 1326"/>
                  <a:gd name="T65" fmla="*/ 21 h 40"/>
                  <a:gd name="T66" fmla="*/ 605 w 1326"/>
                  <a:gd name="T67" fmla="*/ 22 h 40"/>
                  <a:gd name="T68" fmla="*/ 553 w 1326"/>
                  <a:gd name="T69" fmla="*/ 20 h 40"/>
                  <a:gd name="T70" fmla="*/ 524 w 1326"/>
                  <a:gd name="T71" fmla="*/ 19 h 40"/>
                  <a:gd name="T72" fmla="*/ 462 w 1326"/>
                  <a:gd name="T73" fmla="*/ 17 h 40"/>
                  <a:gd name="T74" fmla="*/ 436 w 1326"/>
                  <a:gd name="T75" fmla="*/ 18 h 40"/>
                  <a:gd name="T76" fmla="*/ 378 w 1326"/>
                  <a:gd name="T77" fmla="*/ 21 h 40"/>
                  <a:gd name="T78" fmla="*/ 340 w 1326"/>
                  <a:gd name="T79" fmla="*/ 23 h 40"/>
                  <a:gd name="T80" fmla="*/ 302 w 1326"/>
                  <a:gd name="T81" fmla="*/ 24 h 40"/>
                  <a:gd name="T82" fmla="*/ 258 w 1326"/>
                  <a:gd name="T83" fmla="*/ 22 h 40"/>
                  <a:gd name="T84" fmla="*/ 205 w 1326"/>
                  <a:gd name="T85" fmla="*/ 20 h 40"/>
                  <a:gd name="T86" fmla="*/ 147 w 1326"/>
                  <a:gd name="T87" fmla="*/ 23 h 40"/>
                  <a:gd name="T88" fmla="*/ 133 w 1326"/>
                  <a:gd name="T89" fmla="*/ 23 h 40"/>
                  <a:gd name="T90" fmla="*/ 82 w 1326"/>
                  <a:gd name="T91" fmla="*/ 20 h 40"/>
                  <a:gd name="T92" fmla="*/ 53 w 1326"/>
                  <a:gd name="T93" fmla="*/ 19 h 40"/>
                  <a:gd name="T94" fmla="*/ 38 w 1326"/>
                  <a:gd name="T95" fmla="*/ 20 h 4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326" h="40">
                    <a:moveTo>
                      <a:pt x="6" y="0"/>
                    </a:moveTo>
                    <a:lnTo>
                      <a:pt x="0" y="10"/>
                    </a:lnTo>
                    <a:lnTo>
                      <a:pt x="6" y="25"/>
                    </a:lnTo>
                    <a:lnTo>
                      <a:pt x="17" y="30"/>
                    </a:lnTo>
                    <a:lnTo>
                      <a:pt x="36" y="36"/>
                    </a:lnTo>
                    <a:lnTo>
                      <a:pt x="114" y="37"/>
                    </a:lnTo>
                    <a:lnTo>
                      <a:pt x="275" y="38"/>
                    </a:lnTo>
                    <a:lnTo>
                      <a:pt x="381" y="36"/>
                    </a:lnTo>
                    <a:lnTo>
                      <a:pt x="415" y="37"/>
                    </a:lnTo>
                    <a:lnTo>
                      <a:pt x="438" y="37"/>
                    </a:lnTo>
                    <a:lnTo>
                      <a:pt x="474" y="38"/>
                    </a:lnTo>
                    <a:lnTo>
                      <a:pt x="480" y="38"/>
                    </a:lnTo>
                    <a:lnTo>
                      <a:pt x="545" y="38"/>
                    </a:lnTo>
                    <a:lnTo>
                      <a:pt x="578" y="38"/>
                    </a:lnTo>
                    <a:lnTo>
                      <a:pt x="598" y="37"/>
                    </a:lnTo>
                    <a:lnTo>
                      <a:pt x="686" y="36"/>
                    </a:lnTo>
                    <a:lnTo>
                      <a:pt x="691" y="36"/>
                    </a:lnTo>
                    <a:lnTo>
                      <a:pt x="724" y="36"/>
                    </a:lnTo>
                    <a:lnTo>
                      <a:pt x="777" y="38"/>
                    </a:lnTo>
                    <a:lnTo>
                      <a:pt x="819" y="38"/>
                    </a:lnTo>
                    <a:lnTo>
                      <a:pt x="825" y="38"/>
                    </a:lnTo>
                    <a:lnTo>
                      <a:pt x="859" y="39"/>
                    </a:lnTo>
                    <a:lnTo>
                      <a:pt x="882" y="37"/>
                    </a:lnTo>
                    <a:lnTo>
                      <a:pt x="888" y="38"/>
                    </a:lnTo>
                    <a:lnTo>
                      <a:pt x="957" y="37"/>
                    </a:lnTo>
                    <a:lnTo>
                      <a:pt x="962" y="36"/>
                    </a:lnTo>
                    <a:lnTo>
                      <a:pt x="980" y="37"/>
                    </a:lnTo>
                    <a:lnTo>
                      <a:pt x="1004" y="38"/>
                    </a:lnTo>
                    <a:lnTo>
                      <a:pt x="1011" y="38"/>
                    </a:lnTo>
                    <a:lnTo>
                      <a:pt x="1045" y="37"/>
                    </a:lnTo>
                    <a:lnTo>
                      <a:pt x="1066" y="36"/>
                    </a:lnTo>
                    <a:lnTo>
                      <a:pt x="1072" y="36"/>
                    </a:lnTo>
                    <a:lnTo>
                      <a:pt x="1091" y="36"/>
                    </a:lnTo>
                    <a:lnTo>
                      <a:pt x="1119" y="36"/>
                    </a:lnTo>
                    <a:lnTo>
                      <a:pt x="1126" y="36"/>
                    </a:lnTo>
                    <a:lnTo>
                      <a:pt x="1145" y="37"/>
                    </a:lnTo>
                    <a:lnTo>
                      <a:pt x="1165" y="38"/>
                    </a:lnTo>
                    <a:lnTo>
                      <a:pt x="1171" y="38"/>
                    </a:lnTo>
                    <a:lnTo>
                      <a:pt x="1214" y="36"/>
                    </a:lnTo>
                    <a:lnTo>
                      <a:pt x="1233" y="37"/>
                    </a:lnTo>
                    <a:lnTo>
                      <a:pt x="1252" y="38"/>
                    </a:lnTo>
                    <a:lnTo>
                      <a:pt x="1257" y="37"/>
                    </a:lnTo>
                    <a:lnTo>
                      <a:pt x="1309" y="37"/>
                    </a:lnTo>
                    <a:lnTo>
                      <a:pt x="1325" y="32"/>
                    </a:lnTo>
                    <a:lnTo>
                      <a:pt x="1298" y="22"/>
                    </a:lnTo>
                    <a:lnTo>
                      <a:pt x="1291" y="22"/>
                    </a:lnTo>
                    <a:lnTo>
                      <a:pt x="1267" y="20"/>
                    </a:lnTo>
                    <a:lnTo>
                      <a:pt x="1271" y="22"/>
                    </a:lnTo>
                    <a:lnTo>
                      <a:pt x="1256" y="24"/>
                    </a:lnTo>
                    <a:lnTo>
                      <a:pt x="1249" y="23"/>
                    </a:lnTo>
                    <a:lnTo>
                      <a:pt x="1087" y="15"/>
                    </a:lnTo>
                    <a:lnTo>
                      <a:pt x="1081" y="15"/>
                    </a:lnTo>
                    <a:lnTo>
                      <a:pt x="1038" y="15"/>
                    </a:lnTo>
                    <a:lnTo>
                      <a:pt x="1015" y="17"/>
                    </a:lnTo>
                    <a:lnTo>
                      <a:pt x="978" y="19"/>
                    </a:lnTo>
                    <a:lnTo>
                      <a:pt x="943" y="21"/>
                    </a:lnTo>
                    <a:lnTo>
                      <a:pt x="904" y="21"/>
                    </a:lnTo>
                    <a:lnTo>
                      <a:pt x="874" y="20"/>
                    </a:lnTo>
                    <a:lnTo>
                      <a:pt x="869" y="20"/>
                    </a:lnTo>
                    <a:lnTo>
                      <a:pt x="819" y="18"/>
                    </a:lnTo>
                    <a:lnTo>
                      <a:pt x="752" y="18"/>
                    </a:lnTo>
                    <a:lnTo>
                      <a:pt x="732" y="19"/>
                    </a:lnTo>
                    <a:lnTo>
                      <a:pt x="709" y="20"/>
                    </a:lnTo>
                    <a:lnTo>
                      <a:pt x="683" y="20"/>
                    </a:lnTo>
                    <a:lnTo>
                      <a:pt x="678" y="20"/>
                    </a:lnTo>
                    <a:lnTo>
                      <a:pt x="655" y="21"/>
                    </a:lnTo>
                    <a:lnTo>
                      <a:pt x="610" y="22"/>
                    </a:lnTo>
                    <a:lnTo>
                      <a:pt x="605" y="22"/>
                    </a:lnTo>
                    <a:lnTo>
                      <a:pt x="584" y="22"/>
                    </a:lnTo>
                    <a:lnTo>
                      <a:pt x="553" y="20"/>
                    </a:lnTo>
                    <a:lnTo>
                      <a:pt x="530" y="19"/>
                    </a:lnTo>
                    <a:lnTo>
                      <a:pt x="524" y="19"/>
                    </a:lnTo>
                    <a:lnTo>
                      <a:pt x="496" y="17"/>
                    </a:lnTo>
                    <a:lnTo>
                      <a:pt x="462" y="17"/>
                    </a:lnTo>
                    <a:lnTo>
                      <a:pt x="457" y="17"/>
                    </a:lnTo>
                    <a:lnTo>
                      <a:pt x="436" y="18"/>
                    </a:lnTo>
                    <a:lnTo>
                      <a:pt x="404" y="20"/>
                    </a:lnTo>
                    <a:lnTo>
                      <a:pt x="378" y="21"/>
                    </a:lnTo>
                    <a:lnTo>
                      <a:pt x="373" y="21"/>
                    </a:lnTo>
                    <a:lnTo>
                      <a:pt x="340" y="23"/>
                    </a:lnTo>
                    <a:lnTo>
                      <a:pt x="335" y="23"/>
                    </a:lnTo>
                    <a:lnTo>
                      <a:pt x="302" y="24"/>
                    </a:lnTo>
                    <a:lnTo>
                      <a:pt x="283" y="24"/>
                    </a:lnTo>
                    <a:lnTo>
                      <a:pt x="258" y="22"/>
                    </a:lnTo>
                    <a:lnTo>
                      <a:pt x="239" y="20"/>
                    </a:lnTo>
                    <a:lnTo>
                      <a:pt x="205" y="20"/>
                    </a:lnTo>
                    <a:lnTo>
                      <a:pt x="179" y="21"/>
                    </a:lnTo>
                    <a:lnTo>
                      <a:pt x="147" y="23"/>
                    </a:lnTo>
                    <a:lnTo>
                      <a:pt x="141" y="23"/>
                    </a:lnTo>
                    <a:lnTo>
                      <a:pt x="133" y="23"/>
                    </a:lnTo>
                    <a:lnTo>
                      <a:pt x="99" y="21"/>
                    </a:lnTo>
                    <a:lnTo>
                      <a:pt x="82" y="20"/>
                    </a:lnTo>
                    <a:lnTo>
                      <a:pt x="59" y="19"/>
                    </a:lnTo>
                    <a:lnTo>
                      <a:pt x="53" y="19"/>
                    </a:lnTo>
                    <a:lnTo>
                      <a:pt x="48" y="19"/>
                    </a:lnTo>
                    <a:lnTo>
                      <a:pt x="38" y="20"/>
                    </a:lnTo>
                    <a:lnTo>
                      <a:pt x="6" y="0"/>
                    </a:lnTo>
                  </a:path>
                </a:pathLst>
              </a:custGeom>
              <a:solidFill>
                <a:srgbClr val="FFFF99"/>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en-US"/>
              </a:p>
            </p:txBody>
          </p:sp>
          <p:sp>
            <p:nvSpPr>
              <p:cNvPr id="1043" name="Freeform 20"/>
              <p:cNvSpPr>
                <a:spLocks/>
              </p:cNvSpPr>
              <p:nvPr/>
            </p:nvSpPr>
            <p:spPr bwMode="auto">
              <a:xfrm>
                <a:off x="2212" y="307"/>
                <a:ext cx="1300" cy="224"/>
              </a:xfrm>
              <a:custGeom>
                <a:avLst/>
                <a:gdLst>
                  <a:gd name="T0" fmla="*/ 73 w 1300"/>
                  <a:gd name="T1" fmla="*/ 142 h 224"/>
                  <a:gd name="T2" fmla="*/ 40 w 1300"/>
                  <a:gd name="T3" fmla="*/ 164 h 224"/>
                  <a:gd name="T4" fmla="*/ 5 w 1300"/>
                  <a:gd name="T5" fmla="*/ 178 h 224"/>
                  <a:gd name="T6" fmla="*/ 11 w 1300"/>
                  <a:gd name="T7" fmla="*/ 203 h 224"/>
                  <a:gd name="T8" fmla="*/ 54 w 1300"/>
                  <a:gd name="T9" fmla="*/ 212 h 224"/>
                  <a:gd name="T10" fmla="*/ 172 w 1300"/>
                  <a:gd name="T11" fmla="*/ 215 h 224"/>
                  <a:gd name="T12" fmla="*/ 420 w 1300"/>
                  <a:gd name="T13" fmla="*/ 210 h 224"/>
                  <a:gd name="T14" fmla="*/ 473 w 1300"/>
                  <a:gd name="T15" fmla="*/ 213 h 224"/>
                  <a:gd name="T16" fmla="*/ 512 w 1300"/>
                  <a:gd name="T17" fmla="*/ 218 h 224"/>
                  <a:gd name="T18" fmla="*/ 603 w 1300"/>
                  <a:gd name="T19" fmla="*/ 218 h 224"/>
                  <a:gd name="T20" fmla="*/ 703 w 1300"/>
                  <a:gd name="T21" fmla="*/ 210 h 224"/>
                  <a:gd name="T22" fmla="*/ 738 w 1300"/>
                  <a:gd name="T23" fmla="*/ 210 h 224"/>
                  <a:gd name="T24" fmla="*/ 827 w 1300"/>
                  <a:gd name="T25" fmla="*/ 219 h 224"/>
                  <a:gd name="T26" fmla="*/ 864 w 1300"/>
                  <a:gd name="T27" fmla="*/ 223 h 224"/>
                  <a:gd name="T28" fmla="*/ 891 w 1300"/>
                  <a:gd name="T29" fmla="*/ 218 h 224"/>
                  <a:gd name="T30" fmla="*/ 960 w 1300"/>
                  <a:gd name="T31" fmla="*/ 210 h 224"/>
                  <a:gd name="T32" fmla="*/ 999 w 1300"/>
                  <a:gd name="T33" fmla="*/ 218 h 224"/>
                  <a:gd name="T34" fmla="*/ 1037 w 1300"/>
                  <a:gd name="T35" fmla="*/ 213 h 224"/>
                  <a:gd name="T36" fmla="*/ 1062 w 1300"/>
                  <a:gd name="T37" fmla="*/ 210 h 224"/>
                  <a:gd name="T38" fmla="*/ 1105 w 1300"/>
                  <a:gd name="T39" fmla="*/ 210 h 224"/>
                  <a:gd name="T40" fmla="*/ 1129 w 1300"/>
                  <a:gd name="T41" fmla="*/ 215 h 224"/>
                  <a:gd name="T42" fmla="*/ 1154 w 1300"/>
                  <a:gd name="T43" fmla="*/ 219 h 224"/>
                  <a:gd name="T44" fmla="*/ 1211 w 1300"/>
                  <a:gd name="T45" fmla="*/ 213 h 224"/>
                  <a:gd name="T46" fmla="*/ 1233 w 1300"/>
                  <a:gd name="T47" fmla="*/ 215 h 224"/>
                  <a:gd name="T48" fmla="*/ 1299 w 1300"/>
                  <a:gd name="T49" fmla="*/ 212 h 224"/>
                  <a:gd name="T50" fmla="*/ 1283 w 1300"/>
                  <a:gd name="T51" fmla="*/ 169 h 224"/>
                  <a:gd name="T52" fmla="*/ 1246 w 1300"/>
                  <a:gd name="T53" fmla="*/ 140 h 224"/>
                  <a:gd name="T54" fmla="*/ 1226 w 1300"/>
                  <a:gd name="T55" fmla="*/ 145 h 224"/>
                  <a:gd name="T56" fmla="*/ 1119 w 1300"/>
                  <a:gd name="T57" fmla="*/ 117 h 224"/>
                  <a:gd name="T58" fmla="*/ 1070 w 1300"/>
                  <a:gd name="T59" fmla="*/ 103 h 224"/>
                  <a:gd name="T60" fmla="*/ 1008 w 1300"/>
                  <a:gd name="T61" fmla="*/ 113 h 224"/>
                  <a:gd name="T62" fmla="*/ 942 w 1300"/>
                  <a:gd name="T63" fmla="*/ 132 h 224"/>
                  <a:gd name="T64" fmla="*/ 878 w 1300"/>
                  <a:gd name="T65" fmla="*/ 126 h 224"/>
                  <a:gd name="T66" fmla="*/ 827 w 1300"/>
                  <a:gd name="T67" fmla="*/ 117 h 224"/>
                  <a:gd name="T68" fmla="*/ 761 w 1300"/>
                  <a:gd name="T69" fmla="*/ 99 h 224"/>
                  <a:gd name="T70" fmla="*/ 721 w 1300"/>
                  <a:gd name="T71" fmla="*/ 80 h 224"/>
                  <a:gd name="T72" fmla="*/ 695 w 1300"/>
                  <a:gd name="T73" fmla="*/ 38 h 224"/>
                  <a:gd name="T74" fmla="*/ 687 w 1300"/>
                  <a:gd name="T75" fmla="*/ 25 h 224"/>
                  <a:gd name="T76" fmla="*/ 614 w 1300"/>
                  <a:gd name="T77" fmla="*/ 25 h 224"/>
                  <a:gd name="T78" fmla="*/ 537 w 1300"/>
                  <a:gd name="T79" fmla="*/ 0 h 224"/>
                  <a:gd name="T80" fmla="*/ 575 w 1300"/>
                  <a:gd name="T81" fmla="*/ 51 h 224"/>
                  <a:gd name="T82" fmla="*/ 560 w 1300"/>
                  <a:gd name="T83" fmla="*/ 87 h 224"/>
                  <a:gd name="T84" fmla="*/ 503 w 1300"/>
                  <a:gd name="T85" fmla="*/ 96 h 224"/>
                  <a:gd name="T86" fmla="*/ 451 w 1300"/>
                  <a:gd name="T87" fmla="*/ 106 h 224"/>
                  <a:gd name="T88" fmla="*/ 389 w 1300"/>
                  <a:gd name="T89" fmla="*/ 129 h 224"/>
                  <a:gd name="T90" fmla="*/ 331 w 1300"/>
                  <a:gd name="T91" fmla="*/ 122 h 224"/>
                  <a:gd name="T92" fmla="*/ 288 w 1300"/>
                  <a:gd name="T93" fmla="*/ 128 h 224"/>
                  <a:gd name="T94" fmla="*/ 233 w 1300"/>
                  <a:gd name="T95" fmla="*/ 131 h 224"/>
                  <a:gd name="T96" fmla="*/ 197 w 1300"/>
                  <a:gd name="T97" fmla="*/ 142 h 224"/>
                  <a:gd name="T98" fmla="*/ 158 w 1300"/>
                  <a:gd name="T99" fmla="*/ 132 h 224"/>
                  <a:gd name="T100" fmla="*/ 118 w 1300"/>
                  <a:gd name="T101" fmla="*/ 134 h 22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300" h="224">
                    <a:moveTo>
                      <a:pt x="97" y="143"/>
                    </a:moveTo>
                    <a:lnTo>
                      <a:pt x="73" y="142"/>
                    </a:lnTo>
                    <a:lnTo>
                      <a:pt x="54" y="157"/>
                    </a:lnTo>
                    <a:lnTo>
                      <a:pt x="40" y="164"/>
                    </a:lnTo>
                    <a:lnTo>
                      <a:pt x="18" y="174"/>
                    </a:lnTo>
                    <a:lnTo>
                      <a:pt x="5" y="178"/>
                    </a:lnTo>
                    <a:lnTo>
                      <a:pt x="0" y="190"/>
                    </a:lnTo>
                    <a:lnTo>
                      <a:pt x="11" y="203"/>
                    </a:lnTo>
                    <a:lnTo>
                      <a:pt x="26" y="218"/>
                    </a:lnTo>
                    <a:lnTo>
                      <a:pt x="54" y="212"/>
                    </a:lnTo>
                    <a:lnTo>
                      <a:pt x="100" y="210"/>
                    </a:lnTo>
                    <a:lnTo>
                      <a:pt x="172" y="215"/>
                    </a:lnTo>
                    <a:lnTo>
                      <a:pt x="322" y="218"/>
                    </a:lnTo>
                    <a:lnTo>
                      <a:pt x="420" y="210"/>
                    </a:lnTo>
                    <a:lnTo>
                      <a:pt x="452" y="215"/>
                    </a:lnTo>
                    <a:lnTo>
                      <a:pt x="473" y="213"/>
                    </a:lnTo>
                    <a:lnTo>
                      <a:pt x="506" y="218"/>
                    </a:lnTo>
                    <a:lnTo>
                      <a:pt x="512" y="218"/>
                    </a:lnTo>
                    <a:lnTo>
                      <a:pt x="573" y="219"/>
                    </a:lnTo>
                    <a:lnTo>
                      <a:pt x="603" y="218"/>
                    </a:lnTo>
                    <a:lnTo>
                      <a:pt x="621" y="213"/>
                    </a:lnTo>
                    <a:lnTo>
                      <a:pt x="703" y="210"/>
                    </a:lnTo>
                    <a:lnTo>
                      <a:pt x="708" y="210"/>
                    </a:lnTo>
                    <a:lnTo>
                      <a:pt x="738" y="210"/>
                    </a:lnTo>
                    <a:lnTo>
                      <a:pt x="788" y="218"/>
                    </a:lnTo>
                    <a:lnTo>
                      <a:pt x="827" y="219"/>
                    </a:lnTo>
                    <a:lnTo>
                      <a:pt x="832" y="219"/>
                    </a:lnTo>
                    <a:lnTo>
                      <a:pt x="864" y="223"/>
                    </a:lnTo>
                    <a:lnTo>
                      <a:pt x="885" y="215"/>
                    </a:lnTo>
                    <a:lnTo>
                      <a:pt x="891" y="218"/>
                    </a:lnTo>
                    <a:lnTo>
                      <a:pt x="955" y="213"/>
                    </a:lnTo>
                    <a:lnTo>
                      <a:pt x="960" y="210"/>
                    </a:lnTo>
                    <a:lnTo>
                      <a:pt x="976" y="215"/>
                    </a:lnTo>
                    <a:lnTo>
                      <a:pt x="999" y="218"/>
                    </a:lnTo>
                    <a:lnTo>
                      <a:pt x="1005" y="218"/>
                    </a:lnTo>
                    <a:lnTo>
                      <a:pt x="1037" y="213"/>
                    </a:lnTo>
                    <a:lnTo>
                      <a:pt x="1056" y="210"/>
                    </a:lnTo>
                    <a:lnTo>
                      <a:pt x="1062" y="210"/>
                    </a:lnTo>
                    <a:lnTo>
                      <a:pt x="1079" y="210"/>
                    </a:lnTo>
                    <a:lnTo>
                      <a:pt x="1105" y="210"/>
                    </a:lnTo>
                    <a:lnTo>
                      <a:pt x="1111" y="209"/>
                    </a:lnTo>
                    <a:lnTo>
                      <a:pt x="1129" y="215"/>
                    </a:lnTo>
                    <a:lnTo>
                      <a:pt x="1148" y="219"/>
                    </a:lnTo>
                    <a:lnTo>
                      <a:pt x="1154" y="219"/>
                    </a:lnTo>
                    <a:lnTo>
                      <a:pt x="1193" y="210"/>
                    </a:lnTo>
                    <a:lnTo>
                      <a:pt x="1211" y="213"/>
                    </a:lnTo>
                    <a:lnTo>
                      <a:pt x="1229" y="218"/>
                    </a:lnTo>
                    <a:lnTo>
                      <a:pt x="1233" y="215"/>
                    </a:lnTo>
                    <a:lnTo>
                      <a:pt x="1282" y="213"/>
                    </a:lnTo>
                    <a:lnTo>
                      <a:pt x="1299" y="212"/>
                    </a:lnTo>
                    <a:lnTo>
                      <a:pt x="1296" y="187"/>
                    </a:lnTo>
                    <a:lnTo>
                      <a:pt x="1283" y="169"/>
                    </a:lnTo>
                    <a:lnTo>
                      <a:pt x="1268" y="155"/>
                    </a:lnTo>
                    <a:lnTo>
                      <a:pt x="1246" y="140"/>
                    </a:lnTo>
                    <a:lnTo>
                      <a:pt x="1232" y="146"/>
                    </a:lnTo>
                    <a:lnTo>
                      <a:pt x="1226" y="145"/>
                    </a:lnTo>
                    <a:lnTo>
                      <a:pt x="1158" y="132"/>
                    </a:lnTo>
                    <a:lnTo>
                      <a:pt x="1119" y="117"/>
                    </a:lnTo>
                    <a:lnTo>
                      <a:pt x="1076" y="103"/>
                    </a:lnTo>
                    <a:lnTo>
                      <a:pt x="1070" y="103"/>
                    </a:lnTo>
                    <a:lnTo>
                      <a:pt x="1030" y="103"/>
                    </a:lnTo>
                    <a:lnTo>
                      <a:pt x="1008" y="113"/>
                    </a:lnTo>
                    <a:lnTo>
                      <a:pt x="974" y="122"/>
                    </a:lnTo>
                    <a:lnTo>
                      <a:pt x="942" y="132"/>
                    </a:lnTo>
                    <a:lnTo>
                      <a:pt x="905" y="131"/>
                    </a:lnTo>
                    <a:lnTo>
                      <a:pt x="878" y="126"/>
                    </a:lnTo>
                    <a:lnTo>
                      <a:pt x="873" y="126"/>
                    </a:lnTo>
                    <a:lnTo>
                      <a:pt x="827" y="117"/>
                    </a:lnTo>
                    <a:lnTo>
                      <a:pt x="787" y="103"/>
                    </a:lnTo>
                    <a:lnTo>
                      <a:pt x="761" y="99"/>
                    </a:lnTo>
                    <a:lnTo>
                      <a:pt x="743" y="85"/>
                    </a:lnTo>
                    <a:lnTo>
                      <a:pt x="721" y="80"/>
                    </a:lnTo>
                    <a:lnTo>
                      <a:pt x="702" y="67"/>
                    </a:lnTo>
                    <a:lnTo>
                      <a:pt x="695" y="38"/>
                    </a:lnTo>
                    <a:lnTo>
                      <a:pt x="718" y="16"/>
                    </a:lnTo>
                    <a:lnTo>
                      <a:pt x="687" y="25"/>
                    </a:lnTo>
                    <a:lnTo>
                      <a:pt x="645" y="24"/>
                    </a:lnTo>
                    <a:lnTo>
                      <a:pt x="614" y="25"/>
                    </a:lnTo>
                    <a:lnTo>
                      <a:pt x="575" y="16"/>
                    </a:lnTo>
                    <a:lnTo>
                      <a:pt x="537" y="0"/>
                    </a:lnTo>
                    <a:lnTo>
                      <a:pt x="566" y="29"/>
                    </a:lnTo>
                    <a:lnTo>
                      <a:pt x="575" y="51"/>
                    </a:lnTo>
                    <a:lnTo>
                      <a:pt x="573" y="68"/>
                    </a:lnTo>
                    <a:lnTo>
                      <a:pt x="560" y="87"/>
                    </a:lnTo>
                    <a:lnTo>
                      <a:pt x="531" y="97"/>
                    </a:lnTo>
                    <a:lnTo>
                      <a:pt x="503" y="96"/>
                    </a:lnTo>
                    <a:lnTo>
                      <a:pt x="477" y="100"/>
                    </a:lnTo>
                    <a:lnTo>
                      <a:pt x="451" y="106"/>
                    </a:lnTo>
                    <a:lnTo>
                      <a:pt x="413" y="122"/>
                    </a:lnTo>
                    <a:lnTo>
                      <a:pt x="389" y="129"/>
                    </a:lnTo>
                    <a:lnTo>
                      <a:pt x="361" y="119"/>
                    </a:lnTo>
                    <a:lnTo>
                      <a:pt x="331" y="122"/>
                    </a:lnTo>
                    <a:lnTo>
                      <a:pt x="306" y="135"/>
                    </a:lnTo>
                    <a:lnTo>
                      <a:pt x="288" y="128"/>
                    </a:lnTo>
                    <a:lnTo>
                      <a:pt x="261" y="134"/>
                    </a:lnTo>
                    <a:lnTo>
                      <a:pt x="233" y="131"/>
                    </a:lnTo>
                    <a:lnTo>
                      <a:pt x="203" y="142"/>
                    </a:lnTo>
                    <a:lnTo>
                      <a:pt x="197" y="142"/>
                    </a:lnTo>
                    <a:lnTo>
                      <a:pt x="187" y="140"/>
                    </a:lnTo>
                    <a:lnTo>
                      <a:pt x="158" y="132"/>
                    </a:lnTo>
                    <a:lnTo>
                      <a:pt x="143" y="126"/>
                    </a:lnTo>
                    <a:lnTo>
                      <a:pt x="118" y="134"/>
                    </a:lnTo>
                    <a:lnTo>
                      <a:pt x="97" y="143"/>
                    </a:lnTo>
                  </a:path>
                </a:pathLst>
              </a:custGeom>
              <a:gradFill rotWithShape="0">
                <a:gsLst>
                  <a:gs pos="0">
                    <a:srgbClr val="1C1C1C"/>
                  </a:gs>
                  <a:gs pos="100000">
                    <a:srgbClr val="FFFFFF"/>
                  </a:gs>
                </a:gsLst>
                <a:lin ang="5400000" scaled="1"/>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en-US"/>
              </a:p>
            </p:txBody>
          </p:sp>
          <p:sp>
            <p:nvSpPr>
              <p:cNvPr id="1044" name="Freeform 21"/>
              <p:cNvSpPr>
                <a:spLocks/>
              </p:cNvSpPr>
              <p:nvPr/>
            </p:nvSpPr>
            <p:spPr bwMode="auto">
              <a:xfrm>
                <a:off x="2931" y="310"/>
                <a:ext cx="559" cy="184"/>
              </a:xfrm>
              <a:custGeom>
                <a:avLst/>
                <a:gdLst>
                  <a:gd name="T0" fmla="*/ 558 w 559"/>
                  <a:gd name="T1" fmla="*/ 183 h 184"/>
                  <a:gd name="T2" fmla="*/ 550 w 559"/>
                  <a:gd name="T3" fmla="*/ 153 h 184"/>
                  <a:gd name="T4" fmla="*/ 539 w 559"/>
                  <a:gd name="T5" fmla="*/ 133 h 184"/>
                  <a:gd name="T6" fmla="*/ 505 w 559"/>
                  <a:gd name="T7" fmla="*/ 111 h 184"/>
                  <a:gd name="T8" fmla="*/ 447 w 559"/>
                  <a:gd name="T9" fmla="*/ 88 h 184"/>
                  <a:gd name="T10" fmla="*/ 404 w 559"/>
                  <a:gd name="T11" fmla="*/ 81 h 184"/>
                  <a:gd name="T12" fmla="*/ 367 w 559"/>
                  <a:gd name="T13" fmla="*/ 74 h 184"/>
                  <a:gd name="T14" fmla="*/ 310 w 559"/>
                  <a:gd name="T15" fmla="*/ 69 h 184"/>
                  <a:gd name="T16" fmla="*/ 265 w 559"/>
                  <a:gd name="T17" fmla="*/ 60 h 184"/>
                  <a:gd name="T18" fmla="*/ 224 w 559"/>
                  <a:gd name="T19" fmla="*/ 54 h 184"/>
                  <a:gd name="T20" fmla="*/ 182 w 559"/>
                  <a:gd name="T21" fmla="*/ 49 h 184"/>
                  <a:gd name="T22" fmla="*/ 134 w 559"/>
                  <a:gd name="T23" fmla="*/ 43 h 184"/>
                  <a:gd name="T24" fmla="*/ 64 w 559"/>
                  <a:gd name="T25" fmla="*/ 42 h 184"/>
                  <a:gd name="T26" fmla="*/ 66 w 559"/>
                  <a:gd name="T27" fmla="*/ 44 h 184"/>
                  <a:gd name="T28" fmla="*/ 29 w 559"/>
                  <a:gd name="T29" fmla="*/ 41 h 184"/>
                  <a:gd name="T30" fmla="*/ 17 w 559"/>
                  <a:gd name="T31" fmla="*/ 27 h 184"/>
                  <a:gd name="T32" fmla="*/ 21 w 559"/>
                  <a:gd name="T33" fmla="*/ 0 h 184"/>
                  <a:gd name="T34" fmla="*/ 1 w 559"/>
                  <a:gd name="T35" fmla="*/ 24 h 184"/>
                  <a:gd name="T36" fmla="*/ 0 w 559"/>
                  <a:gd name="T37" fmla="*/ 40 h 184"/>
                  <a:gd name="T38" fmla="*/ 21 w 559"/>
                  <a:gd name="T39" fmla="*/ 52 h 184"/>
                  <a:gd name="T40" fmla="*/ 66 w 559"/>
                  <a:gd name="T41" fmla="*/ 57 h 184"/>
                  <a:gd name="T42" fmla="*/ 140 w 559"/>
                  <a:gd name="T43" fmla="*/ 60 h 184"/>
                  <a:gd name="T44" fmla="*/ 220 w 559"/>
                  <a:gd name="T45" fmla="*/ 70 h 184"/>
                  <a:gd name="T46" fmla="*/ 283 w 559"/>
                  <a:gd name="T47" fmla="*/ 80 h 184"/>
                  <a:gd name="T48" fmla="*/ 356 w 559"/>
                  <a:gd name="T49" fmla="*/ 90 h 184"/>
                  <a:gd name="T50" fmla="*/ 417 w 559"/>
                  <a:gd name="T51" fmla="*/ 100 h 184"/>
                  <a:gd name="T52" fmla="*/ 461 w 559"/>
                  <a:gd name="T53" fmla="*/ 109 h 184"/>
                  <a:gd name="T54" fmla="*/ 498 w 559"/>
                  <a:gd name="T55" fmla="*/ 128 h 184"/>
                  <a:gd name="T56" fmla="*/ 525 w 559"/>
                  <a:gd name="T57" fmla="*/ 140 h 184"/>
                  <a:gd name="T58" fmla="*/ 541 w 559"/>
                  <a:gd name="T59" fmla="*/ 164 h 184"/>
                  <a:gd name="T60" fmla="*/ 558 w 559"/>
                  <a:gd name="T61" fmla="*/ 183 h 18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59" h="184">
                    <a:moveTo>
                      <a:pt x="558" y="183"/>
                    </a:moveTo>
                    <a:lnTo>
                      <a:pt x="550" y="153"/>
                    </a:lnTo>
                    <a:lnTo>
                      <a:pt x="539" y="133"/>
                    </a:lnTo>
                    <a:lnTo>
                      <a:pt x="505" y="111"/>
                    </a:lnTo>
                    <a:lnTo>
                      <a:pt x="447" y="88"/>
                    </a:lnTo>
                    <a:lnTo>
                      <a:pt x="404" y="81"/>
                    </a:lnTo>
                    <a:lnTo>
                      <a:pt x="367" y="74"/>
                    </a:lnTo>
                    <a:lnTo>
                      <a:pt x="310" y="69"/>
                    </a:lnTo>
                    <a:lnTo>
                      <a:pt x="265" y="60"/>
                    </a:lnTo>
                    <a:lnTo>
                      <a:pt x="224" y="54"/>
                    </a:lnTo>
                    <a:lnTo>
                      <a:pt x="182" y="49"/>
                    </a:lnTo>
                    <a:lnTo>
                      <a:pt x="134" y="43"/>
                    </a:lnTo>
                    <a:lnTo>
                      <a:pt x="64" y="42"/>
                    </a:lnTo>
                    <a:lnTo>
                      <a:pt x="66" y="44"/>
                    </a:lnTo>
                    <a:lnTo>
                      <a:pt x="29" y="41"/>
                    </a:lnTo>
                    <a:lnTo>
                      <a:pt x="17" y="27"/>
                    </a:lnTo>
                    <a:lnTo>
                      <a:pt x="21" y="0"/>
                    </a:lnTo>
                    <a:lnTo>
                      <a:pt x="1" y="24"/>
                    </a:lnTo>
                    <a:lnTo>
                      <a:pt x="0" y="40"/>
                    </a:lnTo>
                    <a:lnTo>
                      <a:pt x="21" y="52"/>
                    </a:lnTo>
                    <a:lnTo>
                      <a:pt x="66" y="57"/>
                    </a:lnTo>
                    <a:lnTo>
                      <a:pt x="140" y="60"/>
                    </a:lnTo>
                    <a:lnTo>
                      <a:pt x="220" y="70"/>
                    </a:lnTo>
                    <a:lnTo>
                      <a:pt x="283" y="80"/>
                    </a:lnTo>
                    <a:lnTo>
                      <a:pt x="356" y="90"/>
                    </a:lnTo>
                    <a:lnTo>
                      <a:pt x="417" y="100"/>
                    </a:lnTo>
                    <a:lnTo>
                      <a:pt x="461" y="109"/>
                    </a:lnTo>
                    <a:lnTo>
                      <a:pt x="498" y="128"/>
                    </a:lnTo>
                    <a:lnTo>
                      <a:pt x="525" y="140"/>
                    </a:lnTo>
                    <a:lnTo>
                      <a:pt x="541" y="164"/>
                    </a:lnTo>
                    <a:lnTo>
                      <a:pt x="558" y="183"/>
                    </a:lnTo>
                  </a:path>
                </a:pathLst>
              </a:custGeom>
              <a:solidFill>
                <a:srgbClr val="FFFFFF"/>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en-US"/>
              </a:p>
            </p:txBody>
          </p:sp>
        </p:grpSp>
      </p:grpSp>
      <p:sp>
        <p:nvSpPr>
          <p:cNvPr id="1027" name="Rectangle 22"/>
          <p:cNvSpPr>
            <a:spLocks noGrp="1" noChangeArrowheads="1"/>
          </p:cNvSpPr>
          <p:nvPr>
            <p:ph type="title"/>
          </p:nvPr>
        </p:nvSpPr>
        <p:spPr bwMode="auto">
          <a:xfrm>
            <a:off x="473075" y="857250"/>
            <a:ext cx="8077200"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8" name="Rectangle 23"/>
          <p:cNvSpPr>
            <a:spLocks noGrp="1" noChangeArrowheads="1"/>
          </p:cNvSpPr>
          <p:nvPr>
            <p:ph type="body" idx="1"/>
          </p:nvPr>
        </p:nvSpPr>
        <p:spPr bwMode="auto">
          <a:xfrm>
            <a:off x="495300" y="1428750"/>
            <a:ext cx="8064500" cy="500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74" name="Rectangle 26"/>
          <p:cNvSpPr>
            <a:spLocks noGrp="1" noChangeArrowheads="1"/>
          </p:cNvSpPr>
          <p:nvPr>
            <p:ph type="sldNum" sz="quarter" idx="4"/>
          </p:nvPr>
        </p:nvSpPr>
        <p:spPr bwMode="auto">
          <a:xfrm>
            <a:off x="4214813" y="0"/>
            <a:ext cx="490537" cy="511175"/>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b="1">
                <a:solidFill>
                  <a:srgbClr val="FFFF00"/>
                </a:solidFill>
                <a:latin typeface="Times New Roman" panose="02020603050405020304" pitchFamily="18" charset="0"/>
              </a:defRPr>
            </a:lvl1pPr>
          </a:lstStyle>
          <a:p>
            <a:fld id="{051E8021-C5D9-4DC8-A6F8-314CE7AD2D6D}"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909" r:id="rId1"/>
    <p:sldLayoutId id="2147483910" r:id="rId2"/>
  </p:sldLayoutIdLst>
  <p:transition>
    <p:split orient="vert" dir="in"/>
  </p:transition>
  <p:timing>
    <p:tnLst>
      <p:par>
        <p:cTn id="1" dur="indefinite" restart="never" nodeType="tmRoot"/>
      </p:par>
    </p:tnLst>
  </p:timing>
  <p:hf hdr="0" ftr="0" dt="0"/>
  <p:txStyles>
    <p:titleStyle>
      <a:lvl1pPr algn="ctr" rtl="0" eaLnBrk="0" fontAlgn="base" hangingPunct="0">
        <a:spcBef>
          <a:spcPct val="0"/>
        </a:spcBef>
        <a:spcAft>
          <a:spcPct val="0"/>
        </a:spcAft>
        <a:defRPr kumimoji="1" sz="2800">
          <a:solidFill>
            <a:schemeClr val="tx2"/>
          </a:solidFill>
          <a:latin typeface="+mj-lt"/>
          <a:ea typeface="+mj-ea"/>
          <a:cs typeface="+mj-cs"/>
        </a:defRPr>
      </a:lvl1pPr>
      <a:lvl2pPr algn="ctr" rtl="0" eaLnBrk="0" fontAlgn="base" hangingPunct="0">
        <a:spcBef>
          <a:spcPct val="0"/>
        </a:spcBef>
        <a:spcAft>
          <a:spcPct val="0"/>
        </a:spcAft>
        <a:defRPr kumimoji="1" sz="2800">
          <a:solidFill>
            <a:schemeClr val="tx2"/>
          </a:solidFill>
          <a:latin typeface="Times New Roman" pitchFamily="18" charset="0"/>
        </a:defRPr>
      </a:lvl2pPr>
      <a:lvl3pPr algn="ctr" rtl="0" eaLnBrk="0" fontAlgn="base" hangingPunct="0">
        <a:spcBef>
          <a:spcPct val="0"/>
        </a:spcBef>
        <a:spcAft>
          <a:spcPct val="0"/>
        </a:spcAft>
        <a:defRPr kumimoji="1" sz="2800">
          <a:solidFill>
            <a:schemeClr val="tx2"/>
          </a:solidFill>
          <a:latin typeface="Times New Roman" pitchFamily="18" charset="0"/>
        </a:defRPr>
      </a:lvl3pPr>
      <a:lvl4pPr algn="ctr" rtl="0" eaLnBrk="0" fontAlgn="base" hangingPunct="0">
        <a:spcBef>
          <a:spcPct val="0"/>
        </a:spcBef>
        <a:spcAft>
          <a:spcPct val="0"/>
        </a:spcAft>
        <a:defRPr kumimoji="1" sz="2800">
          <a:solidFill>
            <a:schemeClr val="tx2"/>
          </a:solidFill>
          <a:latin typeface="Times New Roman" pitchFamily="18" charset="0"/>
        </a:defRPr>
      </a:lvl4pPr>
      <a:lvl5pPr algn="ctr" rtl="0" eaLnBrk="0" fontAlgn="base" hangingPunct="0">
        <a:spcBef>
          <a:spcPct val="0"/>
        </a:spcBef>
        <a:spcAft>
          <a:spcPct val="0"/>
        </a:spcAft>
        <a:defRPr kumimoji="1" sz="2800">
          <a:solidFill>
            <a:schemeClr val="tx2"/>
          </a:solidFill>
          <a:latin typeface="Times New Roman" pitchFamily="18" charset="0"/>
        </a:defRPr>
      </a:lvl5pPr>
      <a:lvl6pPr marL="457200" algn="ctr" rtl="0" eaLnBrk="1" fontAlgn="base" hangingPunct="1">
        <a:spcBef>
          <a:spcPct val="0"/>
        </a:spcBef>
        <a:spcAft>
          <a:spcPct val="0"/>
        </a:spcAft>
        <a:defRPr kumimoji="1" sz="4400">
          <a:solidFill>
            <a:schemeClr val="tx2"/>
          </a:solidFill>
          <a:latin typeface="Times New Roman" pitchFamily="18" charset="0"/>
        </a:defRPr>
      </a:lvl6pPr>
      <a:lvl7pPr marL="914400" algn="ctr" rtl="0" eaLnBrk="1" fontAlgn="base" hangingPunct="1">
        <a:spcBef>
          <a:spcPct val="0"/>
        </a:spcBef>
        <a:spcAft>
          <a:spcPct val="0"/>
        </a:spcAft>
        <a:defRPr kumimoji="1" sz="4400">
          <a:solidFill>
            <a:schemeClr val="tx2"/>
          </a:solidFill>
          <a:latin typeface="Times New Roman" pitchFamily="18" charset="0"/>
        </a:defRPr>
      </a:lvl7pPr>
      <a:lvl8pPr marL="1371600" algn="ctr" rtl="0" eaLnBrk="1" fontAlgn="base" hangingPunct="1">
        <a:spcBef>
          <a:spcPct val="0"/>
        </a:spcBef>
        <a:spcAft>
          <a:spcPct val="0"/>
        </a:spcAft>
        <a:defRPr kumimoji="1" sz="4400">
          <a:solidFill>
            <a:schemeClr val="tx2"/>
          </a:solidFill>
          <a:latin typeface="Times New Roman" pitchFamily="18" charset="0"/>
        </a:defRPr>
      </a:lvl8pPr>
      <a:lvl9pPr marL="1828800" algn="ctr" rtl="0" eaLnBrk="1" fontAlgn="base" hangingPunct="1">
        <a:spcBef>
          <a:spcPct val="0"/>
        </a:spcBef>
        <a:spcAft>
          <a:spcPct val="0"/>
        </a:spcAft>
        <a:defRPr kumimoji="1"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defRPr>
      </a:lvl2pPr>
      <a:lvl3pPr marL="1143000" indent="-228600" algn="l" rtl="0" eaLnBrk="0" fontAlgn="base" hangingPunct="0">
        <a:spcBef>
          <a:spcPct val="20000"/>
        </a:spcBef>
        <a:spcAft>
          <a:spcPct val="0"/>
        </a:spcAft>
        <a:buChar char="•"/>
        <a:defRPr kumimoji="1" sz="2400">
          <a:solidFill>
            <a:schemeClr val="tx1"/>
          </a:solidFill>
          <a:latin typeface="+mn-lt"/>
        </a:defRPr>
      </a:lvl3pPr>
      <a:lvl4pPr marL="1600200" indent="-228600" algn="l" rtl="0" eaLnBrk="0" fontAlgn="base" hangingPunct="0">
        <a:spcBef>
          <a:spcPct val="20000"/>
        </a:spcBef>
        <a:spcAft>
          <a:spcPct val="0"/>
        </a:spcAft>
        <a:buChar char="•"/>
        <a:defRPr kumimoji="1" sz="2000">
          <a:solidFill>
            <a:schemeClr val="tx1"/>
          </a:solidFill>
          <a:latin typeface="+mn-lt"/>
        </a:defRPr>
      </a:lvl4pPr>
      <a:lvl5pPr marL="2057400" indent="-228600" algn="l" rtl="0" eaLnBrk="0" fontAlgn="base" hangingPunct="0">
        <a:spcBef>
          <a:spcPct val="20000"/>
        </a:spcBef>
        <a:spcAft>
          <a:spcPct val="0"/>
        </a:spcAft>
        <a:buChar char="•"/>
        <a:defRPr kumimoji="1" sz="2000">
          <a:solidFill>
            <a:schemeClr val="tx1"/>
          </a:solidFill>
          <a:latin typeface="+mn-lt"/>
        </a:defRPr>
      </a:lvl5pPr>
      <a:lvl6pPr marL="2514600" indent="-228600" algn="l" rtl="0" eaLnBrk="1" fontAlgn="base" hangingPunct="1">
        <a:spcBef>
          <a:spcPct val="20000"/>
        </a:spcBef>
        <a:spcAft>
          <a:spcPct val="0"/>
        </a:spcAft>
        <a:buChar char="•"/>
        <a:defRPr kumimoji="1" sz="2000">
          <a:solidFill>
            <a:schemeClr val="tx1"/>
          </a:solidFill>
          <a:latin typeface="+mn-lt"/>
        </a:defRPr>
      </a:lvl6pPr>
      <a:lvl7pPr marL="2971800" indent="-228600" algn="l" rtl="0" eaLnBrk="1" fontAlgn="base" hangingPunct="1">
        <a:spcBef>
          <a:spcPct val="20000"/>
        </a:spcBef>
        <a:spcAft>
          <a:spcPct val="0"/>
        </a:spcAft>
        <a:buChar char="•"/>
        <a:defRPr kumimoji="1" sz="2000">
          <a:solidFill>
            <a:schemeClr val="tx1"/>
          </a:solidFill>
          <a:latin typeface="+mn-lt"/>
        </a:defRPr>
      </a:lvl7pPr>
      <a:lvl8pPr marL="3429000" indent="-228600" algn="l" rtl="0" eaLnBrk="1" fontAlgn="base" hangingPunct="1">
        <a:spcBef>
          <a:spcPct val="20000"/>
        </a:spcBef>
        <a:spcAft>
          <a:spcPct val="0"/>
        </a:spcAft>
        <a:buChar char="•"/>
        <a:defRPr kumimoji="1" sz="2000">
          <a:solidFill>
            <a:schemeClr val="tx1"/>
          </a:solidFill>
          <a:latin typeface="+mn-lt"/>
        </a:defRPr>
      </a:lvl8pPr>
      <a:lvl9pPr marL="388620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sz="quarter"/>
          </p:nvPr>
        </p:nvSpPr>
        <p:spPr>
          <a:xfrm>
            <a:off x="428625" y="3143250"/>
            <a:ext cx="8358188" cy="857250"/>
          </a:xfrm>
          <a:ln w="9525"/>
          <a:extLs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r>
              <a:rPr lang="en-US" smtClean="0"/>
              <a:t>ICS 353: Design and Analysis of Algorithms</a:t>
            </a:r>
          </a:p>
        </p:txBody>
      </p:sp>
      <p:sp>
        <p:nvSpPr>
          <p:cNvPr id="4099" name="Subtitle 2"/>
          <p:cNvSpPr>
            <a:spLocks noGrp="1"/>
          </p:cNvSpPr>
          <p:nvPr>
            <p:ph type="subTitle" sz="quarter" idx="1"/>
          </p:nvPr>
        </p:nvSpPr>
        <p:spPr>
          <a:xfrm>
            <a:off x="928688" y="4286250"/>
            <a:ext cx="7358062" cy="1500188"/>
          </a:xfrm>
          <a:ln w="9525"/>
          <a:extLs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r>
              <a:rPr lang="en-US" sz="4400" smtClean="0"/>
              <a:t>Heaps and the Disjoint Sets Data Structures</a:t>
            </a:r>
          </a:p>
        </p:txBody>
      </p:sp>
      <p:sp>
        <p:nvSpPr>
          <p:cNvPr id="4" name="TextBox 3"/>
          <p:cNvSpPr txBox="1"/>
          <p:nvPr/>
        </p:nvSpPr>
        <p:spPr>
          <a:xfrm>
            <a:off x="1500188" y="2271713"/>
            <a:ext cx="6786562" cy="800100"/>
          </a:xfrm>
          <a:prstGeom prst="rect">
            <a:avLst/>
          </a:prstGeom>
          <a:noFill/>
        </p:spPr>
        <p:txBody>
          <a:bodyPr>
            <a:spAutoFit/>
          </a:bodyPr>
          <a:lstStyle/>
          <a:p>
            <a:pPr eaLnBrk="0" fontAlgn="auto" hangingPunct="0">
              <a:spcBef>
                <a:spcPts val="0"/>
              </a:spcBef>
              <a:spcAft>
                <a:spcPts val="0"/>
              </a:spcAft>
              <a:defRPr/>
            </a:pPr>
            <a:r>
              <a:rPr lang="en-US" sz="2000" b="1" dirty="0">
                <a:effectLst>
                  <a:outerShdw blurRad="38100" dist="38100" dir="2700000" algn="tl">
                    <a:srgbClr val="000000">
                      <a:alpha val="43137"/>
                    </a:srgbClr>
                  </a:outerShdw>
                </a:effectLst>
                <a:latin typeface="Verdana" pitchFamily="34" charset="0"/>
                <a:cs typeface="+mn-cs"/>
              </a:rPr>
              <a:t>King Fahd University of Petroleum &amp; Minerals</a:t>
            </a:r>
          </a:p>
          <a:p>
            <a:pPr rtl="1" eaLnBrk="0" fontAlgn="auto" hangingPunct="0">
              <a:spcBef>
                <a:spcPct val="30000"/>
              </a:spcBef>
              <a:spcAft>
                <a:spcPts val="0"/>
              </a:spcAft>
              <a:defRPr/>
            </a:pPr>
            <a:r>
              <a:rPr lang="en-US" sz="2000" b="1" dirty="0">
                <a:effectLst>
                  <a:outerShdw blurRad="38100" dist="38100" dir="2700000" algn="tl">
                    <a:srgbClr val="000000">
                      <a:alpha val="43137"/>
                    </a:srgbClr>
                  </a:outerShdw>
                </a:effectLst>
                <a:latin typeface="Verdana" pitchFamily="34" charset="0"/>
                <a:cs typeface="+mn-cs"/>
              </a:rPr>
              <a:t>Information &amp; Computer Science Department</a:t>
            </a:r>
          </a:p>
        </p:txBody>
      </p:sp>
      <p:pic>
        <p:nvPicPr>
          <p:cNvPr id="4101" name="Picture 4" descr="KFUPM_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9063" y="1004888"/>
            <a:ext cx="1281112" cy="12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BF64018-D865-4F3D-9C5A-F76D9C6E41E0}" type="slidenum">
              <a:rPr lang="en-US">
                <a:solidFill>
                  <a:srgbClr val="FFFF00"/>
                </a:solidFill>
                <a:latin typeface="Times New Roman" panose="02020603050405020304" pitchFamily="18" charset="0"/>
              </a:rPr>
              <a:pPr eaLnBrk="1" hangingPunct="1"/>
              <a:t>1</a:t>
            </a:fld>
            <a:endParaRPr lang="en-US">
              <a:solidFill>
                <a:srgbClr val="FFFF00"/>
              </a:solidFill>
              <a:latin typeface="Times New Roman" panose="02020603050405020304" pitchFamily="18" charset="0"/>
            </a:endParaRPr>
          </a:p>
        </p:txBody>
      </p:sp>
    </p:spTree>
  </p:cSld>
  <p:clrMapOvr>
    <a:masterClrMapping/>
  </p:clrMapOvr>
  <p:transition>
    <p:split orient="vert"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885825"/>
            <a:ext cx="7772400" cy="685800"/>
          </a:xfrm>
        </p:spPr>
        <p:txBody>
          <a:bodyPr/>
          <a:lstStyle/>
          <a:p>
            <a:r>
              <a:rPr lang="en-US" sz="4000" dirty="0" smtClean="0"/>
              <a:t>Sift Up Algorithm</a:t>
            </a:r>
          </a:p>
        </p:txBody>
      </p:sp>
      <p:sp>
        <p:nvSpPr>
          <p:cNvPr id="284675" name="Rectangle 3"/>
          <p:cNvSpPr>
            <a:spLocks noGrp="1" noChangeArrowheads="1"/>
          </p:cNvSpPr>
          <p:nvPr>
            <p:ph type="body" idx="1"/>
          </p:nvPr>
        </p:nvSpPr>
        <p:spPr>
          <a:xfrm>
            <a:off x="200025" y="1578715"/>
            <a:ext cx="8610600" cy="5024437"/>
          </a:xfrm>
        </p:spPr>
        <p:txBody>
          <a:bodyPr>
            <a:normAutofit fontScale="92500" lnSpcReduction="10000"/>
          </a:bodyPr>
          <a:lstStyle/>
          <a:p>
            <a:pPr>
              <a:lnSpc>
                <a:spcPct val="90000"/>
              </a:lnSpc>
              <a:buFontTx/>
              <a:buNone/>
              <a:defRPr/>
            </a:pPr>
            <a:r>
              <a:rPr lang="en-US" sz="2400" b="1" dirty="0">
                <a:latin typeface="Courier New" pitchFamily="49" charset="0"/>
                <a:cs typeface="Courier New" pitchFamily="49" charset="0"/>
              </a:rPr>
              <a:t>Procedure Sift-Up</a:t>
            </a:r>
          </a:p>
          <a:p>
            <a:pPr>
              <a:lnSpc>
                <a:spcPct val="90000"/>
              </a:lnSpc>
              <a:buFontTx/>
              <a:buNone/>
              <a:defRPr/>
            </a:pPr>
            <a:r>
              <a:rPr lang="en-US" sz="2400" b="1" dirty="0">
                <a:latin typeface="Courier New" pitchFamily="49" charset="0"/>
                <a:cs typeface="Courier New" pitchFamily="49" charset="0"/>
              </a:rPr>
              <a:t>Input</a:t>
            </a:r>
            <a:r>
              <a:rPr lang="en-US" sz="2400" dirty="0">
                <a:latin typeface="Courier New" pitchFamily="49" charset="0"/>
                <a:cs typeface="Courier New" pitchFamily="49" charset="0"/>
              </a:rPr>
              <a:t>:  </a:t>
            </a:r>
            <a:r>
              <a:rPr lang="en-US" sz="2400" i="1" dirty="0">
                <a:latin typeface="Courier New" pitchFamily="49" charset="0"/>
                <a:cs typeface="Courier New" pitchFamily="49" charset="0"/>
              </a:rPr>
              <a:t>H</a:t>
            </a:r>
            <a:r>
              <a:rPr lang="en-US" sz="2400" dirty="0">
                <a:latin typeface="Courier New" pitchFamily="49" charset="0"/>
                <a:cs typeface="Courier New" pitchFamily="49" charset="0"/>
              </a:rPr>
              <a:t>[1..</a:t>
            </a:r>
            <a:r>
              <a:rPr lang="en-US" sz="2400" i="1" dirty="0">
                <a:latin typeface="Courier New" pitchFamily="49" charset="0"/>
                <a:cs typeface="Courier New" pitchFamily="49" charset="0"/>
              </a:rPr>
              <a:t>n</a:t>
            </a:r>
            <a:r>
              <a:rPr lang="en-US" sz="2400" dirty="0">
                <a:latin typeface="Courier New" pitchFamily="49" charset="0"/>
                <a:cs typeface="Courier New" pitchFamily="49" charset="0"/>
              </a:rPr>
              <a:t>], </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 where 1 </a:t>
            </a:r>
            <a:r>
              <a:rPr lang="en-US" sz="2400" dirty="0">
                <a:latin typeface="Courier New" pitchFamily="49" charset="0"/>
                <a:cs typeface="Courier New" pitchFamily="49" charset="0"/>
                <a:sym typeface="Symbol" pitchFamily="18" charset="2"/>
              </a:rPr>
              <a:t> </a:t>
            </a:r>
            <a:r>
              <a:rPr lang="en-US" sz="2400" i="1" dirty="0" err="1">
                <a:latin typeface="Courier New" pitchFamily="49" charset="0"/>
                <a:cs typeface="Courier New" pitchFamily="49" charset="0"/>
                <a:sym typeface="Symbol" pitchFamily="18" charset="2"/>
              </a:rPr>
              <a:t>i</a:t>
            </a:r>
            <a:r>
              <a:rPr lang="en-US" sz="2400" dirty="0">
                <a:latin typeface="Courier New" pitchFamily="49" charset="0"/>
                <a:cs typeface="Courier New" pitchFamily="49" charset="0"/>
                <a:sym typeface="Symbol" pitchFamily="18" charset="2"/>
              </a:rPr>
              <a:t>  </a:t>
            </a:r>
            <a:r>
              <a:rPr lang="en-US" sz="2400" i="1" dirty="0">
                <a:latin typeface="Courier New" pitchFamily="49" charset="0"/>
                <a:cs typeface="Courier New" pitchFamily="49" charset="0"/>
                <a:sym typeface="Symbol" pitchFamily="18" charset="2"/>
              </a:rPr>
              <a:t>n</a:t>
            </a:r>
            <a:r>
              <a:rPr lang="en-US" sz="2400" dirty="0">
                <a:latin typeface="Courier New" pitchFamily="49" charset="0"/>
                <a:cs typeface="Courier New" pitchFamily="49" charset="0"/>
              </a:rPr>
              <a:t>.</a:t>
            </a:r>
          </a:p>
          <a:p>
            <a:pPr>
              <a:lnSpc>
                <a:spcPct val="90000"/>
              </a:lnSpc>
              <a:buFontTx/>
              <a:buNone/>
              <a:defRPr/>
            </a:pPr>
            <a:r>
              <a:rPr lang="en-US" sz="2400" b="1" dirty="0">
                <a:latin typeface="Courier New" pitchFamily="49" charset="0"/>
                <a:cs typeface="Courier New" pitchFamily="49" charset="0"/>
              </a:rPr>
              <a:t>Output</a:t>
            </a:r>
            <a:r>
              <a:rPr lang="en-US" sz="2400" dirty="0">
                <a:latin typeface="Courier New" pitchFamily="49" charset="0"/>
                <a:cs typeface="Courier New" pitchFamily="49" charset="0"/>
              </a:rPr>
              <a:t>: </a:t>
            </a:r>
            <a:r>
              <a:rPr lang="en-US" sz="2400" i="1" dirty="0">
                <a:latin typeface="Courier New" pitchFamily="49" charset="0"/>
                <a:cs typeface="Courier New" pitchFamily="49" charset="0"/>
              </a:rPr>
              <a:t>H</a:t>
            </a:r>
            <a:r>
              <a:rPr lang="en-US" sz="2400" dirty="0">
                <a:latin typeface="Courier New" pitchFamily="49" charset="0"/>
                <a:cs typeface="Courier New" pitchFamily="49" charset="0"/>
              </a:rPr>
              <a:t>, where no node is greater than its parent on the path from node </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 to the root.</a:t>
            </a:r>
          </a:p>
          <a:p>
            <a:pPr>
              <a:lnSpc>
                <a:spcPct val="90000"/>
              </a:lnSpc>
              <a:buFontTx/>
              <a:buNone/>
              <a:defRPr/>
            </a:pPr>
            <a:endParaRPr lang="en-US" sz="2400" dirty="0">
              <a:latin typeface="Courier New" pitchFamily="49" charset="0"/>
              <a:cs typeface="Courier New" pitchFamily="49" charset="0"/>
            </a:endParaRPr>
          </a:p>
          <a:p>
            <a:pPr>
              <a:lnSpc>
                <a:spcPct val="90000"/>
              </a:lnSpc>
              <a:buFontTx/>
              <a:buNone/>
              <a:defRPr/>
            </a:pPr>
            <a:r>
              <a:rPr lang="en-US" sz="2400" dirty="0">
                <a:latin typeface="Courier New" pitchFamily="49" charset="0"/>
                <a:cs typeface="Courier New" pitchFamily="49" charset="0"/>
              </a:rPr>
              <a:t> </a:t>
            </a:r>
            <a:r>
              <a:rPr lang="en-US" sz="2400" i="1" dirty="0">
                <a:latin typeface="Courier New" pitchFamily="49" charset="0"/>
                <a:cs typeface="Courier New" pitchFamily="49" charset="0"/>
              </a:rPr>
              <a:t>done</a:t>
            </a:r>
            <a:r>
              <a:rPr lang="en-US" sz="2400" dirty="0">
                <a:latin typeface="Courier New" pitchFamily="49" charset="0"/>
                <a:cs typeface="Courier New" pitchFamily="49" charset="0"/>
              </a:rPr>
              <a:t> := false;</a:t>
            </a:r>
          </a:p>
          <a:p>
            <a:pPr>
              <a:lnSpc>
                <a:spcPct val="90000"/>
              </a:lnSpc>
              <a:buFontTx/>
              <a:buNone/>
              <a:defRPr/>
            </a:pPr>
            <a:r>
              <a:rPr lang="en-US" sz="2400" dirty="0">
                <a:latin typeface="Courier New" pitchFamily="49" charset="0"/>
                <a:cs typeface="Courier New" pitchFamily="49" charset="0"/>
              </a:rPr>
              <a:t> </a:t>
            </a:r>
            <a:r>
              <a:rPr lang="en-US" sz="2400" b="1" dirty="0">
                <a:latin typeface="Courier New" pitchFamily="49" charset="0"/>
                <a:cs typeface="Courier New" pitchFamily="49" charset="0"/>
              </a:rPr>
              <a:t>if</a:t>
            </a:r>
            <a:r>
              <a:rPr lang="en-US" sz="2400" dirty="0">
                <a:latin typeface="Courier New" pitchFamily="49" charset="0"/>
                <a:cs typeface="Courier New" pitchFamily="49" charset="0"/>
              </a:rPr>
              <a:t> </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 = 1 </a:t>
            </a:r>
            <a:r>
              <a:rPr lang="en-US" sz="2400" b="1" dirty="0">
                <a:latin typeface="Courier New" pitchFamily="49" charset="0"/>
                <a:cs typeface="Courier New" pitchFamily="49" charset="0"/>
              </a:rPr>
              <a:t>then</a:t>
            </a:r>
            <a:r>
              <a:rPr lang="en-US" sz="2400" dirty="0">
                <a:latin typeface="Courier New" pitchFamily="49" charset="0"/>
                <a:cs typeface="Courier New" pitchFamily="49" charset="0"/>
              </a:rPr>
              <a:t> exit; /* Node </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 is the root */</a:t>
            </a:r>
          </a:p>
          <a:p>
            <a:pPr>
              <a:lnSpc>
                <a:spcPct val="90000"/>
              </a:lnSpc>
              <a:buFontTx/>
              <a:buNone/>
              <a:defRPr/>
            </a:pPr>
            <a:r>
              <a:rPr lang="en-US" sz="2400" dirty="0">
                <a:latin typeface="Courier New" pitchFamily="49" charset="0"/>
                <a:cs typeface="Courier New" pitchFamily="49" charset="0"/>
              </a:rPr>
              <a:t> </a:t>
            </a:r>
            <a:r>
              <a:rPr lang="en-US" sz="2400" b="1" dirty="0">
                <a:latin typeface="Courier New" pitchFamily="49" charset="0"/>
                <a:cs typeface="Courier New" pitchFamily="49" charset="0"/>
              </a:rPr>
              <a:t>repeat</a:t>
            </a:r>
          </a:p>
          <a:p>
            <a:pPr>
              <a:lnSpc>
                <a:spcPct val="90000"/>
              </a:lnSpc>
              <a:buFontTx/>
              <a:buNone/>
              <a:defRPr/>
            </a:pPr>
            <a:r>
              <a:rPr lang="en-US" sz="2400" dirty="0">
                <a:latin typeface="Courier New" pitchFamily="49" charset="0"/>
                <a:cs typeface="Courier New" pitchFamily="49" charset="0"/>
              </a:rPr>
              <a:t>   </a:t>
            </a:r>
            <a:r>
              <a:rPr lang="en-US" sz="2400" b="1" dirty="0">
                <a:latin typeface="Courier New" pitchFamily="49" charset="0"/>
                <a:cs typeface="Courier New" pitchFamily="49" charset="0"/>
              </a:rPr>
              <a:t>if</a:t>
            </a:r>
            <a:r>
              <a:rPr lang="en-US" sz="2400" dirty="0">
                <a:latin typeface="Courier New" pitchFamily="49" charset="0"/>
                <a:cs typeface="Courier New" pitchFamily="49" charset="0"/>
              </a:rPr>
              <a:t> key(</a:t>
            </a:r>
            <a:r>
              <a:rPr lang="en-US" sz="2400" i="1" dirty="0">
                <a:latin typeface="Courier New" pitchFamily="49" charset="0"/>
                <a:cs typeface="Courier New" pitchFamily="49" charset="0"/>
              </a:rPr>
              <a:t>H</a:t>
            </a:r>
            <a:r>
              <a:rPr lang="en-US" sz="2400" dirty="0">
                <a:latin typeface="Courier New" pitchFamily="49" charset="0"/>
                <a:cs typeface="Courier New" pitchFamily="49" charset="0"/>
              </a:rPr>
              <a:t>[</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 &gt; key(</a:t>
            </a:r>
            <a:r>
              <a:rPr lang="en-US" sz="2400" i="1" dirty="0">
                <a:latin typeface="Courier New" pitchFamily="49" charset="0"/>
                <a:cs typeface="Courier New" pitchFamily="49" charset="0"/>
              </a:rPr>
              <a:t>H</a:t>
            </a:r>
            <a:r>
              <a:rPr lang="en-US" sz="2400" dirty="0">
                <a:latin typeface="Courier New" pitchFamily="49" charset="0"/>
                <a:cs typeface="Courier New" pitchFamily="49" charset="0"/>
              </a:rPr>
              <a:t>[</a:t>
            </a:r>
            <a:r>
              <a:rPr lang="en-US" sz="2400" dirty="0">
                <a:latin typeface="Courier New" pitchFamily="49" charset="0"/>
                <a:cs typeface="Courier New" pitchFamily="49" charset="0"/>
                <a:sym typeface="Symbol" pitchFamily="18" charset="2"/>
              </a:rPr>
              <a:t></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/2</a:t>
            </a:r>
            <a:r>
              <a:rPr lang="en-US" sz="2400" dirty="0">
                <a:latin typeface="Courier New" pitchFamily="49" charset="0"/>
                <a:cs typeface="Courier New" pitchFamily="49" charset="0"/>
                <a:sym typeface="Symbol" pitchFamily="18" charset="2"/>
              </a:rPr>
              <a:t></a:t>
            </a:r>
            <a:r>
              <a:rPr lang="en-US" sz="2400" dirty="0">
                <a:latin typeface="Courier New" pitchFamily="49" charset="0"/>
                <a:cs typeface="Courier New" pitchFamily="49" charset="0"/>
              </a:rPr>
              <a:t>]) </a:t>
            </a:r>
            <a:r>
              <a:rPr lang="en-US" sz="2400" b="1" dirty="0">
                <a:latin typeface="Courier New" pitchFamily="49" charset="0"/>
                <a:cs typeface="Courier New" pitchFamily="49" charset="0"/>
              </a:rPr>
              <a:t>then</a:t>
            </a:r>
          </a:p>
          <a:p>
            <a:pPr>
              <a:lnSpc>
                <a:spcPct val="90000"/>
              </a:lnSpc>
              <a:buFontTx/>
              <a:buNone/>
              <a:defRPr/>
            </a:pPr>
            <a:r>
              <a:rPr lang="en-US" sz="2400" dirty="0">
                <a:latin typeface="Courier New" pitchFamily="49" charset="0"/>
                <a:cs typeface="Courier New" pitchFamily="49" charset="0"/>
              </a:rPr>
              <a:t>      swap(</a:t>
            </a:r>
            <a:r>
              <a:rPr lang="en-US" sz="2400" i="1" dirty="0">
                <a:latin typeface="Courier New" pitchFamily="49" charset="0"/>
                <a:cs typeface="Courier New" pitchFamily="49" charset="0"/>
              </a:rPr>
              <a:t>H</a:t>
            </a:r>
            <a:r>
              <a:rPr lang="en-US" sz="2400" dirty="0">
                <a:latin typeface="Courier New" pitchFamily="49" charset="0"/>
                <a:cs typeface="Courier New" pitchFamily="49" charset="0"/>
              </a:rPr>
              <a:t>[</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a:t>
            </a:r>
            <a:r>
              <a:rPr lang="en-US" sz="2400" i="1" dirty="0">
                <a:latin typeface="Courier New" pitchFamily="49" charset="0"/>
                <a:cs typeface="Courier New" pitchFamily="49" charset="0"/>
              </a:rPr>
              <a:t>H</a:t>
            </a:r>
            <a:r>
              <a:rPr lang="en-US" sz="2400" dirty="0">
                <a:latin typeface="Courier New" pitchFamily="49" charset="0"/>
                <a:cs typeface="Courier New" pitchFamily="49" charset="0"/>
              </a:rPr>
              <a:t>[</a:t>
            </a:r>
            <a:r>
              <a:rPr lang="en-US" sz="2400" dirty="0">
                <a:latin typeface="Courier New" pitchFamily="49" charset="0"/>
                <a:cs typeface="Courier New" pitchFamily="49" charset="0"/>
                <a:sym typeface="Symbol" pitchFamily="18" charset="2"/>
              </a:rPr>
              <a:t></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/2</a:t>
            </a:r>
            <a:r>
              <a:rPr lang="en-US" sz="2400" dirty="0">
                <a:latin typeface="Courier New" pitchFamily="49" charset="0"/>
                <a:cs typeface="Courier New" pitchFamily="49" charset="0"/>
                <a:sym typeface="Symbol" pitchFamily="18" charset="2"/>
              </a:rPr>
              <a:t></a:t>
            </a:r>
            <a:r>
              <a:rPr lang="en-US" sz="2400" dirty="0">
                <a:latin typeface="Courier New" pitchFamily="49" charset="0"/>
                <a:cs typeface="Courier New" pitchFamily="49" charset="0"/>
              </a:rPr>
              <a:t>]);</a:t>
            </a:r>
          </a:p>
          <a:p>
            <a:pPr>
              <a:lnSpc>
                <a:spcPct val="90000"/>
              </a:lnSpc>
              <a:buFontTx/>
              <a:buNone/>
              <a:defRPr/>
            </a:pPr>
            <a:r>
              <a:rPr lang="en-US" sz="2400" dirty="0">
                <a:latin typeface="Courier New" pitchFamily="49" charset="0"/>
                <a:cs typeface="Courier New" pitchFamily="49" charset="0"/>
              </a:rPr>
              <a:t>   </a:t>
            </a:r>
            <a:r>
              <a:rPr lang="en-US" sz="2400" b="1" dirty="0">
                <a:latin typeface="Courier New" pitchFamily="49" charset="0"/>
                <a:cs typeface="Courier New" pitchFamily="49" charset="0"/>
              </a:rPr>
              <a:t>else</a:t>
            </a:r>
          </a:p>
          <a:p>
            <a:pPr>
              <a:lnSpc>
                <a:spcPct val="90000"/>
              </a:lnSpc>
              <a:buFontTx/>
              <a:buNone/>
              <a:defRPr/>
            </a:pPr>
            <a:r>
              <a:rPr lang="en-US" sz="2400" dirty="0">
                <a:latin typeface="Courier New" pitchFamily="49" charset="0"/>
                <a:cs typeface="Courier New" pitchFamily="49" charset="0"/>
              </a:rPr>
              <a:t>      done := true;</a:t>
            </a:r>
          </a:p>
          <a:p>
            <a:pPr>
              <a:lnSpc>
                <a:spcPct val="90000"/>
              </a:lnSpc>
              <a:buFontTx/>
              <a:buNone/>
              <a:defRPr/>
            </a:pPr>
            <a:r>
              <a:rPr lang="en-US" sz="2400" dirty="0">
                <a:latin typeface="Courier New" pitchFamily="49" charset="0"/>
                <a:cs typeface="Courier New" pitchFamily="49" charset="0"/>
              </a:rPr>
              <a:t>   </a:t>
            </a:r>
            <a:r>
              <a:rPr lang="en-US" sz="2400" b="1" dirty="0">
                <a:latin typeface="Courier New" pitchFamily="49" charset="0"/>
                <a:cs typeface="Courier New" pitchFamily="49" charset="0"/>
              </a:rPr>
              <a:t>end if;</a:t>
            </a:r>
          </a:p>
          <a:p>
            <a:pPr>
              <a:lnSpc>
                <a:spcPct val="90000"/>
              </a:lnSpc>
              <a:buFontTx/>
              <a:buNone/>
              <a:defRPr/>
            </a:pPr>
            <a:r>
              <a:rPr lang="en-US" sz="2400" dirty="0">
                <a:latin typeface="Courier New" pitchFamily="49" charset="0"/>
                <a:cs typeface="Courier New" pitchFamily="49" charset="0"/>
              </a:rPr>
              <a:t>   </a:t>
            </a:r>
            <a:r>
              <a:rPr lang="en-US" sz="2400" dirty="0" err="1">
                <a:latin typeface="Courier New" pitchFamily="49" charset="0"/>
                <a:cs typeface="Courier New" pitchFamily="49" charset="0"/>
              </a:rPr>
              <a:t>i</a:t>
            </a:r>
            <a:r>
              <a:rPr lang="en-US" sz="2400" dirty="0">
                <a:latin typeface="Courier New" pitchFamily="49" charset="0"/>
                <a:cs typeface="Courier New" pitchFamily="49" charset="0"/>
              </a:rPr>
              <a:t> := </a:t>
            </a:r>
            <a:r>
              <a:rPr lang="en-US" sz="2400" dirty="0">
                <a:latin typeface="Courier New" pitchFamily="49" charset="0"/>
                <a:cs typeface="Courier New" pitchFamily="49" charset="0"/>
                <a:sym typeface="Symbol" pitchFamily="18" charset="2"/>
              </a:rPr>
              <a:t></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/2</a:t>
            </a:r>
            <a:r>
              <a:rPr lang="en-US" sz="2400" dirty="0">
                <a:latin typeface="Courier New" pitchFamily="49" charset="0"/>
                <a:cs typeface="Courier New" pitchFamily="49" charset="0"/>
                <a:sym typeface="Symbol" pitchFamily="18" charset="2"/>
              </a:rPr>
              <a:t>;</a:t>
            </a:r>
          </a:p>
          <a:p>
            <a:pPr>
              <a:lnSpc>
                <a:spcPct val="90000"/>
              </a:lnSpc>
              <a:buFontTx/>
              <a:buNone/>
              <a:defRPr/>
            </a:pPr>
            <a:r>
              <a:rPr lang="en-US" sz="2400" dirty="0">
                <a:latin typeface="Courier New" pitchFamily="49" charset="0"/>
                <a:cs typeface="Courier New" pitchFamily="49" charset="0"/>
                <a:sym typeface="Symbol" pitchFamily="18" charset="2"/>
              </a:rPr>
              <a:t> </a:t>
            </a:r>
            <a:r>
              <a:rPr lang="en-US" sz="2400" b="1" dirty="0">
                <a:latin typeface="Courier New" pitchFamily="49" charset="0"/>
                <a:cs typeface="Courier New" pitchFamily="49" charset="0"/>
                <a:sym typeface="Symbol" pitchFamily="18" charset="2"/>
              </a:rPr>
              <a:t>until</a:t>
            </a:r>
            <a:r>
              <a:rPr lang="en-US" sz="2400" dirty="0">
                <a:latin typeface="Courier New" pitchFamily="49" charset="0"/>
                <a:cs typeface="Courier New" pitchFamily="49" charset="0"/>
                <a:sym typeface="Symbol" pitchFamily="18" charset="2"/>
              </a:rPr>
              <a:t> </a:t>
            </a:r>
            <a:r>
              <a:rPr lang="en-US" sz="2400" i="1" dirty="0" err="1">
                <a:latin typeface="Courier New" pitchFamily="49" charset="0"/>
                <a:cs typeface="Courier New" pitchFamily="49" charset="0"/>
                <a:sym typeface="Symbol" pitchFamily="18" charset="2"/>
              </a:rPr>
              <a:t>i</a:t>
            </a:r>
            <a:r>
              <a:rPr lang="en-US" sz="2400" dirty="0">
                <a:latin typeface="Courier New" pitchFamily="49" charset="0"/>
                <a:cs typeface="Courier New" pitchFamily="49" charset="0"/>
                <a:sym typeface="Symbol" pitchFamily="18" charset="2"/>
              </a:rPr>
              <a:t>=1 or done;</a:t>
            </a: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AF92946-76F2-4FCD-97B4-50AFFB1AF14E}" type="slidenum">
              <a:rPr lang="en-US">
                <a:solidFill>
                  <a:srgbClr val="FFFF99"/>
                </a:solidFill>
                <a:latin typeface="Times New Roman" panose="02020603050405020304" pitchFamily="18" charset="0"/>
              </a:rPr>
              <a:pPr eaLnBrk="1" hangingPunct="1"/>
              <a:t>10</a:t>
            </a:fld>
            <a:endParaRPr lang="en-US">
              <a:solidFill>
                <a:srgbClr val="FFFF99"/>
              </a:solidFill>
              <a:latin typeface="Times New Roman" panose="02020603050405020304" pitchFamily="18" charset="0"/>
            </a:endParaRPr>
          </a:p>
        </p:txBody>
      </p:sp>
      <p:sp>
        <p:nvSpPr>
          <p:cNvPr id="2" name="Rectangle 1"/>
          <p:cNvSpPr/>
          <p:nvPr/>
        </p:nvSpPr>
        <p:spPr>
          <a:xfrm>
            <a:off x="3879839" y="5373216"/>
            <a:ext cx="4572000" cy="576064"/>
          </a:xfrm>
          <a:prstGeom prst="rect">
            <a:avLst/>
          </a:prstGeom>
          <a:ln>
            <a:solidFill>
              <a:schemeClr val="tx1"/>
            </a:solidFill>
          </a:ln>
        </p:spPr>
        <p:txBody>
          <a:bodyPr anchor="ctr" anchorCtr="0">
            <a:noAutofit/>
          </a:bodyPr>
          <a:lstStyle/>
          <a:p>
            <a:r>
              <a:rPr lang="en-US" sz="1600" dirty="0"/>
              <a:t>What is the cost of Sift Up in the worst case?</a:t>
            </a:r>
          </a:p>
        </p:txBody>
      </p:sp>
    </p:spTree>
    <p:extLst>
      <p:ext uri="{BB962C8B-B14F-4D97-AF65-F5344CB8AC3E}">
        <p14:creationId xmlns:p14="http://schemas.microsoft.com/office/powerpoint/2010/main" val="883185457"/>
      </p:ext>
    </p:extLst>
  </p:cSld>
  <p:clrMapOvr>
    <a:masterClrMapping/>
  </p:clrMapOvr>
  <p:transition>
    <p:split orient="vert"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73075" y="857250"/>
            <a:ext cx="8077200" cy="641350"/>
          </a:xfrm>
        </p:spPr>
        <p:txBody>
          <a:bodyPr/>
          <a:lstStyle/>
          <a:p>
            <a:r>
              <a:rPr lang="en-US" smtClean="0"/>
              <a:t>Sift-Down</a:t>
            </a:r>
          </a:p>
        </p:txBody>
      </p:sp>
      <p:sp>
        <p:nvSpPr>
          <p:cNvPr id="12291" name="Rectangle 3"/>
          <p:cNvSpPr>
            <a:spLocks noGrp="1" noChangeArrowheads="1"/>
          </p:cNvSpPr>
          <p:nvPr>
            <p:ph type="body" idx="1"/>
          </p:nvPr>
        </p:nvSpPr>
        <p:spPr>
          <a:xfrm>
            <a:off x="495300" y="1571625"/>
            <a:ext cx="8064500" cy="5000625"/>
          </a:xfrm>
        </p:spPr>
        <p:txBody>
          <a:bodyPr/>
          <a:lstStyle/>
          <a:p>
            <a:r>
              <a:rPr lang="en-US" smtClean="0"/>
              <a:t>In a max-heap, if the value at a node becomes less than the key of any of its  children, the heap property can be restored by swapping the current node and the child with maximum key value, repeating this process if necessary until </a:t>
            </a:r>
          </a:p>
          <a:p>
            <a:pPr lvl="1"/>
            <a:r>
              <a:rPr lang="en-US" smtClean="0"/>
              <a:t> the key at the node is greater than or equal to the keys of both children.</a:t>
            </a:r>
          </a:p>
          <a:p>
            <a:pPr lvl="1"/>
            <a:r>
              <a:rPr lang="en-US" smtClean="0"/>
              <a:t> we reach a leaf.</a:t>
            </a: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61C7014-D115-43B6-BBDA-77382E68039A}" type="slidenum">
              <a:rPr lang="en-US">
                <a:solidFill>
                  <a:srgbClr val="FFFF99"/>
                </a:solidFill>
                <a:latin typeface="Times New Roman" panose="02020603050405020304" pitchFamily="18" charset="0"/>
              </a:rPr>
              <a:pPr eaLnBrk="1" hangingPunct="1"/>
              <a:t>11</a:t>
            </a:fld>
            <a:endParaRPr lang="en-US">
              <a:solidFill>
                <a:srgbClr val="FFFF99"/>
              </a:solidFill>
              <a:latin typeface="Times New Roman" panose="02020603050405020304" pitchFamily="18" charset="0"/>
            </a:endParaRPr>
          </a:p>
        </p:txBody>
      </p:sp>
    </p:spTree>
  </p:cSld>
  <p:clrMapOvr>
    <a:masterClrMapping/>
  </p:clrMapOvr>
  <p:transition>
    <p:split orient="vert"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Sift Down: Example</a:t>
            </a:r>
            <a:endParaRPr lang="en-US" dirty="0"/>
          </a:p>
        </p:txBody>
      </p:sp>
      <p:sp>
        <p:nvSpPr>
          <p:cNvPr id="4" name="Slide Number Placeholder 3"/>
          <p:cNvSpPr>
            <a:spLocks noGrp="1"/>
          </p:cNvSpPr>
          <p:nvPr>
            <p:ph type="sldNum" sz="quarter" idx="10"/>
          </p:nvPr>
        </p:nvSpPr>
        <p:spPr/>
        <p:txBody>
          <a:bodyPr/>
          <a:lstStyle/>
          <a:p>
            <a:fld id="{516CA0F8-EA47-4EAB-BDD7-53D9DE259BB4}" type="slidenum">
              <a:rPr lang="en-US" smtClean="0"/>
              <a:pPr/>
              <a:t>12</a:t>
            </a:fld>
            <a:endParaRPr lang="en-US"/>
          </a:p>
        </p:txBody>
      </p:sp>
      <p:grpSp>
        <p:nvGrpSpPr>
          <p:cNvPr id="98" name="Group 97"/>
          <p:cNvGrpSpPr/>
          <p:nvPr/>
        </p:nvGrpSpPr>
        <p:grpSpPr>
          <a:xfrm>
            <a:off x="495300" y="1585304"/>
            <a:ext cx="3515821" cy="2302103"/>
            <a:chOff x="984171" y="1888315"/>
            <a:chExt cx="6185800" cy="3373415"/>
          </a:xfrm>
        </p:grpSpPr>
        <p:sp>
          <p:nvSpPr>
            <p:cNvPr id="6" name="Oval 4"/>
            <p:cNvSpPr>
              <a:spLocks noChangeArrowheads="1"/>
            </p:cNvSpPr>
            <p:nvPr/>
          </p:nvSpPr>
          <p:spPr bwMode="auto">
            <a:xfrm>
              <a:off x="4080515" y="1888315"/>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43</a:t>
              </a:r>
              <a:endParaRPr lang="en-US" sz="1200" dirty="0"/>
            </a:p>
          </p:txBody>
        </p:sp>
        <p:sp>
          <p:nvSpPr>
            <p:cNvPr id="60" name="Oval 4"/>
            <p:cNvSpPr>
              <a:spLocks noChangeArrowheads="1"/>
            </p:cNvSpPr>
            <p:nvPr/>
          </p:nvSpPr>
          <p:spPr bwMode="auto">
            <a:xfrm>
              <a:off x="2208307" y="3077640"/>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p>
              <a:pPr algn="ctr"/>
              <a:r>
                <a:rPr lang="en-US" sz="1200" dirty="0"/>
                <a:t>28</a:t>
              </a:r>
            </a:p>
          </p:txBody>
        </p:sp>
        <p:sp>
          <p:nvSpPr>
            <p:cNvPr id="61" name="Oval 4"/>
            <p:cNvSpPr>
              <a:spLocks noChangeArrowheads="1"/>
            </p:cNvSpPr>
            <p:nvPr/>
          </p:nvSpPr>
          <p:spPr bwMode="auto">
            <a:xfrm>
              <a:off x="5808707" y="3077640"/>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39</a:t>
              </a:r>
              <a:endParaRPr lang="en-US" sz="1200" dirty="0"/>
            </a:p>
          </p:txBody>
        </p:sp>
        <p:sp>
          <p:nvSpPr>
            <p:cNvPr id="63" name="Oval 4"/>
            <p:cNvSpPr>
              <a:spLocks noChangeArrowheads="1"/>
            </p:cNvSpPr>
            <p:nvPr/>
          </p:nvSpPr>
          <p:spPr bwMode="auto">
            <a:xfrm>
              <a:off x="1364906" y="4028751"/>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14</a:t>
              </a:r>
              <a:endParaRPr lang="en-US" sz="1200" dirty="0"/>
            </a:p>
          </p:txBody>
        </p:sp>
        <p:sp>
          <p:nvSpPr>
            <p:cNvPr id="64" name="Oval 4"/>
            <p:cNvSpPr>
              <a:spLocks noChangeArrowheads="1"/>
            </p:cNvSpPr>
            <p:nvPr/>
          </p:nvSpPr>
          <p:spPr bwMode="auto">
            <a:xfrm>
              <a:off x="3028020" y="4030133"/>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25</a:t>
              </a:r>
              <a:endParaRPr lang="en-US" sz="1200" dirty="0"/>
            </a:p>
          </p:txBody>
        </p:sp>
        <p:sp>
          <p:nvSpPr>
            <p:cNvPr id="65" name="Oval 4"/>
            <p:cNvSpPr>
              <a:spLocks noChangeArrowheads="1"/>
            </p:cNvSpPr>
            <p:nvPr/>
          </p:nvSpPr>
          <p:spPr bwMode="auto">
            <a:xfrm>
              <a:off x="4828020" y="4029221"/>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22</a:t>
              </a:r>
              <a:endParaRPr lang="en-US" sz="1200" dirty="0"/>
            </a:p>
          </p:txBody>
        </p:sp>
        <p:sp>
          <p:nvSpPr>
            <p:cNvPr id="67" name="Oval 4"/>
            <p:cNvSpPr>
              <a:spLocks noChangeArrowheads="1"/>
            </p:cNvSpPr>
            <p:nvPr/>
          </p:nvSpPr>
          <p:spPr bwMode="auto">
            <a:xfrm>
              <a:off x="984171" y="4881212"/>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9</a:t>
              </a:r>
              <a:endParaRPr lang="en-US" sz="1200" dirty="0"/>
            </a:p>
          </p:txBody>
        </p:sp>
        <p:sp>
          <p:nvSpPr>
            <p:cNvPr id="68" name="Oval 4"/>
            <p:cNvSpPr>
              <a:spLocks noChangeArrowheads="1"/>
            </p:cNvSpPr>
            <p:nvPr/>
          </p:nvSpPr>
          <p:spPr bwMode="auto">
            <a:xfrm>
              <a:off x="1659666" y="4881212"/>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13</a:t>
              </a:r>
              <a:endParaRPr lang="en-US" sz="1200" dirty="0"/>
            </a:p>
          </p:txBody>
        </p:sp>
        <p:sp>
          <p:nvSpPr>
            <p:cNvPr id="69" name="Oval 4"/>
            <p:cNvSpPr>
              <a:spLocks noChangeArrowheads="1"/>
            </p:cNvSpPr>
            <p:nvPr/>
          </p:nvSpPr>
          <p:spPr bwMode="auto">
            <a:xfrm>
              <a:off x="2640355" y="4881212"/>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5</a:t>
              </a:r>
              <a:endParaRPr lang="en-US" sz="1200" dirty="0"/>
            </a:p>
          </p:txBody>
        </p:sp>
        <p:sp>
          <p:nvSpPr>
            <p:cNvPr id="70" name="Oval 4"/>
            <p:cNvSpPr>
              <a:spLocks noChangeArrowheads="1"/>
            </p:cNvSpPr>
            <p:nvPr/>
          </p:nvSpPr>
          <p:spPr bwMode="auto">
            <a:xfrm>
              <a:off x="3333851" y="4881212"/>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18</a:t>
              </a:r>
              <a:endParaRPr lang="en-US" sz="1200" dirty="0"/>
            </a:p>
          </p:txBody>
        </p:sp>
        <p:sp>
          <p:nvSpPr>
            <p:cNvPr id="71" name="Oval 4"/>
            <p:cNvSpPr>
              <a:spLocks noChangeArrowheads="1"/>
            </p:cNvSpPr>
            <p:nvPr/>
          </p:nvSpPr>
          <p:spPr bwMode="auto">
            <a:xfrm>
              <a:off x="4440555" y="4881212"/>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20</a:t>
              </a:r>
              <a:endParaRPr lang="en-US" sz="1200" dirty="0"/>
            </a:p>
          </p:txBody>
        </p:sp>
        <p:cxnSp>
          <p:nvCxnSpPr>
            <p:cNvPr id="73" name="Straight Connector 72"/>
            <p:cNvCxnSpPr>
              <a:stCxn id="6" idx="4"/>
              <a:endCxn id="60" idx="0"/>
            </p:cNvCxnSpPr>
            <p:nvPr/>
          </p:nvCxnSpPr>
          <p:spPr bwMode="auto">
            <a:xfrm flipH="1">
              <a:off x="2482627" y="2268833"/>
              <a:ext cx="1872208" cy="80880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 name="Straight Connector 74"/>
            <p:cNvCxnSpPr>
              <a:stCxn id="6" idx="4"/>
              <a:endCxn id="61" idx="0"/>
            </p:cNvCxnSpPr>
            <p:nvPr/>
          </p:nvCxnSpPr>
          <p:spPr bwMode="auto">
            <a:xfrm>
              <a:off x="4354835" y="2268833"/>
              <a:ext cx="1728192" cy="80880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 name="Straight Connector 76"/>
            <p:cNvCxnSpPr>
              <a:stCxn id="60" idx="4"/>
              <a:endCxn id="63" idx="0"/>
            </p:cNvCxnSpPr>
            <p:nvPr/>
          </p:nvCxnSpPr>
          <p:spPr bwMode="auto">
            <a:xfrm flipH="1">
              <a:off x="1639225" y="3458158"/>
              <a:ext cx="843402" cy="5705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 name="Straight Connector 78"/>
            <p:cNvCxnSpPr>
              <a:stCxn id="60" idx="4"/>
              <a:endCxn id="64" idx="0"/>
            </p:cNvCxnSpPr>
            <p:nvPr/>
          </p:nvCxnSpPr>
          <p:spPr bwMode="auto">
            <a:xfrm>
              <a:off x="2482627" y="3458158"/>
              <a:ext cx="819713" cy="57197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 name="Straight Connector 80"/>
            <p:cNvCxnSpPr>
              <a:stCxn id="63" idx="4"/>
              <a:endCxn id="67" idx="0"/>
            </p:cNvCxnSpPr>
            <p:nvPr/>
          </p:nvCxnSpPr>
          <p:spPr bwMode="auto">
            <a:xfrm flipH="1">
              <a:off x="1258491" y="4409269"/>
              <a:ext cx="380735" cy="47194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p:cNvCxnSpPr>
              <a:stCxn id="63" idx="4"/>
              <a:endCxn id="68" idx="0"/>
            </p:cNvCxnSpPr>
            <p:nvPr/>
          </p:nvCxnSpPr>
          <p:spPr bwMode="auto">
            <a:xfrm>
              <a:off x="1639225" y="4409269"/>
              <a:ext cx="294761" cy="47194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a:stCxn id="64" idx="4"/>
              <a:endCxn id="69" idx="0"/>
            </p:cNvCxnSpPr>
            <p:nvPr/>
          </p:nvCxnSpPr>
          <p:spPr bwMode="auto">
            <a:xfrm flipH="1">
              <a:off x="2914675" y="4410651"/>
              <a:ext cx="387665" cy="47056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 name="Straight Connector 86"/>
            <p:cNvCxnSpPr>
              <a:stCxn id="64" idx="4"/>
              <a:endCxn id="70" idx="0"/>
            </p:cNvCxnSpPr>
            <p:nvPr/>
          </p:nvCxnSpPr>
          <p:spPr bwMode="auto">
            <a:xfrm>
              <a:off x="3302340" y="4410651"/>
              <a:ext cx="305831" cy="47056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p:cNvCxnSpPr>
              <a:stCxn id="65" idx="4"/>
              <a:endCxn id="71" idx="0"/>
            </p:cNvCxnSpPr>
            <p:nvPr/>
          </p:nvCxnSpPr>
          <p:spPr bwMode="auto">
            <a:xfrm flipH="1">
              <a:off x="4714875" y="4409739"/>
              <a:ext cx="387464" cy="47147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 name="Straight Connector 90"/>
            <p:cNvCxnSpPr>
              <a:stCxn id="61" idx="4"/>
              <a:endCxn id="65" idx="0"/>
            </p:cNvCxnSpPr>
            <p:nvPr/>
          </p:nvCxnSpPr>
          <p:spPr bwMode="auto">
            <a:xfrm flipH="1">
              <a:off x="5102339" y="3458158"/>
              <a:ext cx="980687" cy="571063"/>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2" name="Oval 4"/>
            <p:cNvSpPr>
              <a:spLocks noChangeArrowheads="1"/>
            </p:cNvSpPr>
            <p:nvPr/>
          </p:nvSpPr>
          <p:spPr bwMode="auto">
            <a:xfrm>
              <a:off x="6621332" y="4028751"/>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16</a:t>
              </a:r>
              <a:endParaRPr lang="en-US" sz="1200" dirty="0"/>
            </a:p>
          </p:txBody>
        </p:sp>
        <p:cxnSp>
          <p:nvCxnSpPr>
            <p:cNvPr id="93" name="Straight Connector 92"/>
            <p:cNvCxnSpPr>
              <a:stCxn id="61" idx="4"/>
              <a:endCxn id="92" idx="0"/>
            </p:cNvCxnSpPr>
            <p:nvPr/>
          </p:nvCxnSpPr>
          <p:spPr bwMode="auto">
            <a:xfrm>
              <a:off x="6083027" y="3458158"/>
              <a:ext cx="812624" cy="5705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Tree>
    <p:extLst>
      <p:ext uri="{BB962C8B-B14F-4D97-AF65-F5344CB8AC3E}">
        <p14:creationId xmlns:p14="http://schemas.microsoft.com/office/powerpoint/2010/main" val="1540165608"/>
      </p:ext>
    </p:extLst>
  </p:cSld>
  <p:clrMapOvr>
    <a:masterClrMapping/>
  </p:clrMapOvr>
  <p:transition>
    <p:split orient="vert"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5613" y="971550"/>
            <a:ext cx="8226425" cy="457200"/>
          </a:xfrm>
        </p:spPr>
        <p:txBody>
          <a:bodyPr/>
          <a:lstStyle/>
          <a:p>
            <a:r>
              <a:rPr lang="en-US" sz="3600" smtClean="0"/>
              <a:t>Sift-Down Algorithm</a:t>
            </a:r>
          </a:p>
        </p:txBody>
      </p:sp>
      <p:sp>
        <p:nvSpPr>
          <p:cNvPr id="13315" name="Rectangle 3"/>
          <p:cNvSpPr>
            <a:spLocks noGrp="1" noChangeArrowheads="1"/>
          </p:cNvSpPr>
          <p:nvPr>
            <p:ph type="body" idx="1"/>
          </p:nvPr>
        </p:nvSpPr>
        <p:spPr>
          <a:xfrm>
            <a:off x="228600" y="1295400"/>
            <a:ext cx="8610600" cy="5181600"/>
          </a:xfrm>
        </p:spPr>
        <p:txBody>
          <a:bodyPr/>
          <a:lstStyle/>
          <a:p>
            <a:pPr>
              <a:lnSpc>
                <a:spcPct val="40000"/>
              </a:lnSpc>
              <a:buFontTx/>
              <a:buNone/>
            </a:pPr>
            <a:endParaRPr lang="en-US" smtClean="0">
              <a:latin typeface="Helvetica" panose="020B0604020202020204" pitchFamily="34" charset="0"/>
            </a:endParaRPr>
          </a:p>
          <a:p>
            <a:pPr>
              <a:lnSpc>
                <a:spcPct val="50000"/>
              </a:lnSpc>
              <a:buFontTx/>
              <a:buNone/>
            </a:pPr>
            <a:endParaRPr lang="en-US" sz="2800" smtClean="0">
              <a:latin typeface="Courier New" panose="02070309020205020404" pitchFamily="49" charset="0"/>
            </a:endParaRPr>
          </a:p>
        </p:txBody>
      </p:sp>
      <p:sp>
        <p:nvSpPr>
          <p:cNvPr id="287748" name="Rectangle 4"/>
          <p:cNvSpPr>
            <a:spLocks noChangeArrowheads="1"/>
          </p:cNvSpPr>
          <p:nvPr/>
        </p:nvSpPr>
        <p:spPr bwMode="auto">
          <a:xfrm>
            <a:off x="76200" y="1643063"/>
            <a:ext cx="8991600" cy="5000625"/>
          </a:xfrm>
          <a:prstGeom prst="rect">
            <a:avLst/>
          </a:prstGeom>
          <a:noFill/>
          <a:ln w="9525">
            <a:noFill/>
            <a:miter lim="800000"/>
            <a:headEnd/>
            <a:tailEnd/>
          </a:ln>
          <a:effectLst/>
        </p:spPr>
        <p:txBody>
          <a:bodyPr>
            <a:normAutofit fontScale="92500" lnSpcReduction="10000"/>
          </a:bodyPr>
          <a:lstStyle/>
          <a:p>
            <a:pPr>
              <a:lnSpc>
                <a:spcPct val="90000"/>
              </a:lnSpc>
              <a:spcBef>
                <a:spcPct val="15000"/>
              </a:spcBef>
              <a:defRPr/>
            </a:pPr>
            <a:r>
              <a:rPr lang="en-US" sz="2400" b="1" dirty="0">
                <a:latin typeface="Courier New" pitchFamily="49" charset="0"/>
                <a:cs typeface="Courier New" pitchFamily="49" charset="0"/>
              </a:rPr>
              <a:t>Procedure</a:t>
            </a:r>
            <a:r>
              <a:rPr lang="en-US" sz="2400" dirty="0">
                <a:latin typeface="Courier New" pitchFamily="49" charset="0"/>
                <a:cs typeface="Courier New" pitchFamily="49" charset="0"/>
              </a:rPr>
              <a:t> Sift-Down</a:t>
            </a:r>
            <a:r>
              <a:rPr lang="en-US" dirty="0"/>
              <a:t> </a:t>
            </a:r>
          </a:p>
          <a:p>
            <a:pPr>
              <a:lnSpc>
                <a:spcPct val="90000"/>
              </a:lnSpc>
              <a:spcBef>
                <a:spcPct val="15000"/>
              </a:spcBef>
              <a:defRPr/>
            </a:pPr>
            <a:r>
              <a:rPr lang="en-US" sz="2400" b="1" dirty="0">
                <a:latin typeface="Courier New" pitchFamily="49" charset="0"/>
                <a:cs typeface="Courier New" pitchFamily="49" charset="0"/>
              </a:rPr>
              <a:t>Input</a:t>
            </a:r>
            <a:r>
              <a:rPr lang="en-US" sz="2400" dirty="0">
                <a:latin typeface="Courier New" pitchFamily="49" charset="0"/>
                <a:cs typeface="Courier New" pitchFamily="49" charset="0"/>
              </a:rPr>
              <a:t>:  </a:t>
            </a:r>
            <a:r>
              <a:rPr lang="en-US" sz="2400" i="1" dirty="0">
                <a:latin typeface="Courier New" pitchFamily="49" charset="0"/>
                <a:cs typeface="Courier New" pitchFamily="49" charset="0"/>
              </a:rPr>
              <a:t>H</a:t>
            </a:r>
            <a:r>
              <a:rPr lang="en-US" sz="2400" dirty="0">
                <a:latin typeface="Courier New" pitchFamily="49" charset="0"/>
                <a:cs typeface="Courier New" pitchFamily="49" charset="0"/>
              </a:rPr>
              <a:t>[1..</a:t>
            </a:r>
            <a:r>
              <a:rPr lang="en-US" sz="2400" i="1" dirty="0">
                <a:latin typeface="Courier New" pitchFamily="49" charset="0"/>
                <a:cs typeface="Courier New" pitchFamily="49" charset="0"/>
              </a:rPr>
              <a:t>n</a:t>
            </a:r>
            <a:r>
              <a:rPr lang="en-US" sz="2400" dirty="0">
                <a:latin typeface="Courier New" pitchFamily="49" charset="0"/>
                <a:cs typeface="Courier New" pitchFamily="49" charset="0"/>
              </a:rPr>
              <a:t>], </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 where 1 </a:t>
            </a:r>
            <a:r>
              <a:rPr lang="en-US" sz="2400" dirty="0">
                <a:latin typeface="Courier New" pitchFamily="49" charset="0"/>
                <a:cs typeface="Courier New" pitchFamily="49" charset="0"/>
                <a:sym typeface="Symbol" pitchFamily="18" charset="2"/>
              </a:rPr>
              <a:t> </a:t>
            </a:r>
            <a:r>
              <a:rPr lang="en-US" sz="2400" i="1" dirty="0" err="1">
                <a:latin typeface="Courier New" pitchFamily="49" charset="0"/>
                <a:cs typeface="Courier New" pitchFamily="49" charset="0"/>
                <a:sym typeface="Symbol" pitchFamily="18" charset="2"/>
              </a:rPr>
              <a:t>i</a:t>
            </a:r>
            <a:r>
              <a:rPr lang="en-US" sz="2400" dirty="0">
                <a:latin typeface="Courier New" pitchFamily="49" charset="0"/>
                <a:cs typeface="Courier New" pitchFamily="49" charset="0"/>
                <a:sym typeface="Symbol" pitchFamily="18" charset="2"/>
              </a:rPr>
              <a:t>  </a:t>
            </a:r>
            <a:r>
              <a:rPr lang="en-US" sz="2400" i="1" dirty="0">
                <a:latin typeface="Courier New" pitchFamily="49" charset="0"/>
                <a:cs typeface="Courier New" pitchFamily="49" charset="0"/>
                <a:sym typeface="Symbol" pitchFamily="18" charset="2"/>
              </a:rPr>
              <a:t>n</a:t>
            </a:r>
            <a:r>
              <a:rPr lang="en-US" sz="2400" dirty="0">
                <a:latin typeface="Courier New" pitchFamily="49" charset="0"/>
                <a:cs typeface="Courier New" pitchFamily="49" charset="0"/>
              </a:rPr>
              <a:t>.</a:t>
            </a:r>
          </a:p>
          <a:p>
            <a:pPr>
              <a:lnSpc>
                <a:spcPct val="90000"/>
              </a:lnSpc>
              <a:spcBef>
                <a:spcPct val="15000"/>
              </a:spcBef>
              <a:defRPr/>
            </a:pPr>
            <a:r>
              <a:rPr lang="en-US" sz="2400" b="1" dirty="0">
                <a:latin typeface="Courier New" pitchFamily="49" charset="0"/>
                <a:cs typeface="Courier New" pitchFamily="49" charset="0"/>
              </a:rPr>
              <a:t>Output</a:t>
            </a:r>
            <a:r>
              <a:rPr lang="en-US" sz="2400" dirty="0">
                <a:latin typeface="Courier New" pitchFamily="49" charset="0"/>
                <a:cs typeface="Courier New" pitchFamily="49" charset="0"/>
              </a:rPr>
              <a:t>: </a:t>
            </a:r>
            <a:r>
              <a:rPr lang="en-US" sz="2400" i="1" dirty="0">
                <a:latin typeface="Courier New" pitchFamily="49" charset="0"/>
                <a:cs typeface="Courier New" pitchFamily="49" charset="0"/>
              </a:rPr>
              <a:t>H</a:t>
            </a:r>
            <a:r>
              <a:rPr lang="en-US" sz="2400" dirty="0">
                <a:latin typeface="Courier New" pitchFamily="49" charset="0"/>
                <a:cs typeface="Courier New" pitchFamily="49" charset="0"/>
              </a:rPr>
              <a:t>[</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 is percolated down, if needed, so </a:t>
            </a:r>
          </a:p>
          <a:p>
            <a:pPr>
              <a:lnSpc>
                <a:spcPct val="90000"/>
              </a:lnSpc>
              <a:spcBef>
                <a:spcPct val="15000"/>
              </a:spcBef>
              <a:defRPr/>
            </a:pPr>
            <a:r>
              <a:rPr lang="en-US" sz="2400" dirty="0">
                <a:latin typeface="Courier New" pitchFamily="49" charset="0"/>
                <a:cs typeface="Courier New" pitchFamily="49" charset="0"/>
              </a:rPr>
              <a:t>        that it’s not smaller than its children.</a:t>
            </a:r>
          </a:p>
          <a:p>
            <a:pPr>
              <a:lnSpc>
                <a:spcPct val="90000"/>
              </a:lnSpc>
              <a:spcBef>
                <a:spcPct val="15000"/>
              </a:spcBef>
              <a:defRPr/>
            </a:pPr>
            <a:endParaRPr lang="en-US" sz="2400" dirty="0">
              <a:latin typeface="Courier New" pitchFamily="49" charset="0"/>
              <a:cs typeface="Courier New" pitchFamily="49" charset="0"/>
            </a:endParaRPr>
          </a:p>
          <a:p>
            <a:pPr>
              <a:lnSpc>
                <a:spcPct val="75000"/>
              </a:lnSpc>
              <a:spcBef>
                <a:spcPct val="15000"/>
              </a:spcBef>
              <a:defRPr/>
            </a:pPr>
            <a:r>
              <a:rPr lang="en-US" sz="2400" dirty="0">
                <a:latin typeface="Courier New" pitchFamily="49" charset="0"/>
                <a:cs typeface="Courier New" pitchFamily="49" charset="0"/>
              </a:rPr>
              <a:t> </a:t>
            </a:r>
            <a:r>
              <a:rPr lang="en-US" sz="2400" i="1" dirty="0">
                <a:latin typeface="Courier New" pitchFamily="49" charset="0"/>
                <a:cs typeface="Courier New" pitchFamily="49" charset="0"/>
              </a:rPr>
              <a:t>done</a:t>
            </a:r>
            <a:r>
              <a:rPr lang="en-US" sz="2400" dirty="0">
                <a:latin typeface="Courier New" pitchFamily="49" charset="0"/>
                <a:cs typeface="Courier New" pitchFamily="49" charset="0"/>
              </a:rPr>
              <a:t> := false;</a:t>
            </a:r>
          </a:p>
          <a:p>
            <a:pPr>
              <a:lnSpc>
                <a:spcPct val="75000"/>
              </a:lnSpc>
              <a:spcBef>
                <a:spcPct val="15000"/>
              </a:spcBef>
              <a:defRPr/>
            </a:pPr>
            <a:r>
              <a:rPr lang="en-US" sz="2400" dirty="0">
                <a:latin typeface="Courier New" pitchFamily="49" charset="0"/>
                <a:cs typeface="Courier New" pitchFamily="49" charset="0"/>
              </a:rPr>
              <a:t> </a:t>
            </a:r>
            <a:r>
              <a:rPr lang="en-US" sz="2400" b="1" dirty="0">
                <a:latin typeface="Courier New" pitchFamily="49" charset="0"/>
                <a:cs typeface="Courier New" pitchFamily="49" charset="0"/>
              </a:rPr>
              <a:t>if</a:t>
            </a:r>
            <a:r>
              <a:rPr lang="en-US" sz="2400" dirty="0">
                <a:latin typeface="Courier New" pitchFamily="49" charset="0"/>
                <a:cs typeface="Courier New" pitchFamily="49" charset="0"/>
              </a:rPr>
              <a:t> (2*</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 &gt; </a:t>
            </a:r>
            <a:r>
              <a:rPr lang="en-US" sz="2400" i="1" dirty="0">
                <a:latin typeface="Courier New" pitchFamily="49" charset="0"/>
                <a:cs typeface="Courier New" pitchFamily="49" charset="0"/>
              </a:rPr>
              <a:t>n</a:t>
            </a:r>
            <a:r>
              <a:rPr lang="en-US" sz="2400" dirty="0">
                <a:latin typeface="Courier New" pitchFamily="49" charset="0"/>
                <a:cs typeface="Courier New" pitchFamily="49" charset="0"/>
              </a:rPr>
              <a:t> </a:t>
            </a:r>
            <a:r>
              <a:rPr lang="en-US" sz="2400" b="1" dirty="0">
                <a:latin typeface="Courier New" pitchFamily="49" charset="0"/>
                <a:cs typeface="Courier New" pitchFamily="49" charset="0"/>
              </a:rPr>
              <a:t>then</a:t>
            </a:r>
            <a:r>
              <a:rPr lang="en-US" sz="2400" dirty="0">
                <a:latin typeface="Courier New" pitchFamily="49" charset="0"/>
                <a:cs typeface="Courier New" pitchFamily="49" charset="0"/>
              </a:rPr>
              <a:t> exit; { is a leaf node }</a:t>
            </a:r>
          </a:p>
          <a:p>
            <a:pPr>
              <a:lnSpc>
                <a:spcPct val="75000"/>
              </a:lnSpc>
              <a:spcBef>
                <a:spcPct val="15000"/>
              </a:spcBef>
              <a:defRPr/>
            </a:pPr>
            <a:r>
              <a:rPr lang="en-US" sz="2400" dirty="0">
                <a:latin typeface="Courier New" pitchFamily="49" charset="0"/>
                <a:cs typeface="Courier New" pitchFamily="49" charset="0"/>
              </a:rPr>
              <a:t> </a:t>
            </a:r>
            <a:r>
              <a:rPr lang="en-US" sz="2400" b="1" dirty="0">
                <a:latin typeface="Courier New" pitchFamily="49" charset="0"/>
                <a:cs typeface="Courier New" pitchFamily="49" charset="0"/>
              </a:rPr>
              <a:t>repeat</a:t>
            </a:r>
          </a:p>
          <a:p>
            <a:pPr>
              <a:lnSpc>
                <a:spcPct val="75000"/>
              </a:lnSpc>
              <a:spcBef>
                <a:spcPct val="15000"/>
              </a:spcBef>
              <a:defRPr/>
            </a:pPr>
            <a:r>
              <a:rPr lang="en-US" sz="2400" dirty="0">
                <a:latin typeface="Courier New" pitchFamily="49" charset="0"/>
                <a:cs typeface="Courier New" pitchFamily="49" charset="0"/>
              </a:rPr>
              <a:t>   </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 = 2*</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a:t>
            </a:r>
          </a:p>
          <a:p>
            <a:pPr>
              <a:lnSpc>
                <a:spcPct val="75000"/>
              </a:lnSpc>
              <a:spcBef>
                <a:spcPct val="15000"/>
              </a:spcBef>
              <a:defRPr/>
            </a:pPr>
            <a:r>
              <a:rPr lang="en-US" sz="2400" dirty="0">
                <a:latin typeface="Courier New" pitchFamily="49" charset="0"/>
                <a:cs typeface="Courier New" pitchFamily="49" charset="0"/>
              </a:rPr>
              <a:t>   </a:t>
            </a:r>
            <a:r>
              <a:rPr lang="en-US" sz="2400" b="1" dirty="0">
                <a:latin typeface="Courier New" pitchFamily="49" charset="0"/>
                <a:cs typeface="Courier New" pitchFamily="49" charset="0"/>
              </a:rPr>
              <a:t>if</a:t>
            </a:r>
            <a:r>
              <a:rPr lang="en-US" sz="2400" dirty="0">
                <a:latin typeface="Courier New" pitchFamily="49" charset="0"/>
                <a:cs typeface="Courier New" pitchFamily="49" charset="0"/>
              </a:rPr>
              <a:t> (</a:t>
            </a:r>
            <a:r>
              <a:rPr lang="en-US" sz="2400" i="1" dirty="0">
                <a:latin typeface="Courier New" pitchFamily="49" charset="0"/>
                <a:cs typeface="Courier New" pitchFamily="49" charset="0"/>
              </a:rPr>
              <a:t>i</a:t>
            </a:r>
            <a:r>
              <a:rPr lang="en-US" sz="2400" dirty="0">
                <a:latin typeface="Courier New" pitchFamily="49" charset="0"/>
                <a:cs typeface="Courier New" pitchFamily="49" charset="0"/>
              </a:rPr>
              <a:t>+1) </a:t>
            </a:r>
            <a:r>
              <a:rPr lang="en-US" sz="2400" dirty="0">
                <a:latin typeface="Courier New" pitchFamily="49" charset="0"/>
                <a:cs typeface="Courier New" pitchFamily="49" charset="0"/>
                <a:sym typeface="Symbol" pitchFamily="18" charset="2"/>
              </a:rPr>
              <a:t> </a:t>
            </a:r>
            <a:r>
              <a:rPr lang="en-US" sz="2400" i="1" dirty="0">
                <a:latin typeface="Courier New" pitchFamily="49" charset="0"/>
                <a:cs typeface="Courier New" pitchFamily="49" charset="0"/>
              </a:rPr>
              <a:t>n</a:t>
            </a:r>
            <a:r>
              <a:rPr lang="en-US" sz="2400" dirty="0">
                <a:latin typeface="Courier New" pitchFamily="49" charset="0"/>
                <a:cs typeface="Courier New" pitchFamily="49" charset="0"/>
              </a:rPr>
              <a:t> and key(</a:t>
            </a:r>
            <a:r>
              <a:rPr lang="en-US" sz="2400" i="1" dirty="0">
                <a:latin typeface="Courier New" pitchFamily="49" charset="0"/>
                <a:cs typeface="Courier New" pitchFamily="49" charset="0"/>
              </a:rPr>
              <a:t>H</a:t>
            </a:r>
            <a:r>
              <a:rPr lang="en-US" sz="2400" dirty="0">
                <a:latin typeface="Courier New" pitchFamily="49" charset="0"/>
                <a:cs typeface="Courier New" pitchFamily="49" charset="0"/>
              </a:rPr>
              <a:t>[</a:t>
            </a:r>
            <a:r>
              <a:rPr lang="en-US" sz="2400" i="1" dirty="0">
                <a:latin typeface="Courier New" pitchFamily="49" charset="0"/>
                <a:cs typeface="Courier New" pitchFamily="49" charset="0"/>
              </a:rPr>
              <a:t>i</a:t>
            </a:r>
            <a:r>
              <a:rPr lang="en-US" sz="2400" dirty="0">
                <a:latin typeface="Courier New" pitchFamily="49" charset="0"/>
                <a:cs typeface="Courier New" pitchFamily="49" charset="0"/>
              </a:rPr>
              <a:t>+1]) &gt; key(</a:t>
            </a:r>
            <a:r>
              <a:rPr lang="en-US" sz="2400" i="1" dirty="0">
                <a:latin typeface="Courier New" pitchFamily="49" charset="0"/>
                <a:cs typeface="Courier New" pitchFamily="49" charset="0"/>
              </a:rPr>
              <a:t>H</a:t>
            </a:r>
            <a:r>
              <a:rPr lang="en-US" sz="2400" dirty="0">
                <a:latin typeface="Courier New" pitchFamily="49" charset="0"/>
                <a:cs typeface="Courier New" pitchFamily="49" charset="0"/>
              </a:rPr>
              <a:t>[</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 </a:t>
            </a:r>
            <a:r>
              <a:rPr lang="en-US" sz="2400" b="1" dirty="0">
                <a:latin typeface="Courier New" pitchFamily="49" charset="0"/>
                <a:cs typeface="Courier New" pitchFamily="49" charset="0"/>
              </a:rPr>
              <a:t>then</a:t>
            </a:r>
          </a:p>
          <a:p>
            <a:pPr>
              <a:lnSpc>
                <a:spcPct val="75000"/>
              </a:lnSpc>
              <a:spcBef>
                <a:spcPct val="15000"/>
              </a:spcBef>
              <a:defRPr/>
            </a:pPr>
            <a:r>
              <a:rPr lang="en-US" sz="2400" dirty="0">
                <a:latin typeface="Courier New" pitchFamily="49" charset="0"/>
                <a:cs typeface="Courier New" pitchFamily="49" charset="0"/>
              </a:rPr>
              <a:t>     </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 := </a:t>
            </a:r>
            <a:r>
              <a:rPr lang="en-US" sz="2400" i="1" dirty="0">
                <a:latin typeface="Courier New" pitchFamily="49" charset="0"/>
                <a:cs typeface="Courier New" pitchFamily="49" charset="0"/>
              </a:rPr>
              <a:t>i</a:t>
            </a:r>
            <a:r>
              <a:rPr lang="en-US" sz="2400" dirty="0">
                <a:latin typeface="Courier New" pitchFamily="49" charset="0"/>
                <a:cs typeface="Courier New" pitchFamily="49" charset="0"/>
              </a:rPr>
              <a:t>+1;</a:t>
            </a:r>
          </a:p>
          <a:p>
            <a:pPr>
              <a:lnSpc>
                <a:spcPct val="75000"/>
              </a:lnSpc>
              <a:spcBef>
                <a:spcPct val="15000"/>
              </a:spcBef>
              <a:defRPr/>
            </a:pPr>
            <a:r>
              <a:rPr lang="en-US" sz="2400" dirty="0">
                <a:latin typeface="Courier New" pitchFamily="49" charset="0"/>
                <a:cs typeface="Courier New" pitchFamily="49" charset="0"/>
              </a:rPr>
              <a:t>   </a:t>
            </a:r>
            <a:r>
              <a:rPr lang="en-US" sz="2400" b="1" dirty="0">
                <a:latin typeface="Courier New" pitchFamily="49" charset="0"/>
                <a:cs typeface="Courier New" pitchFamily="49" charset="0"/>
              </a:rPr>
              <a:t>if</a:t>
            </a:r>
            <a:r>
              <a:rPr lang="en-US" sz="2400" dirty="0">
                <a:latin typeface="Courier New" pitchFamily="49" charset="0"/>
                <a:cs typeface="Courier New" pitchFamily="49" charset="0"/>
              </a:rPr>
              <a:t> key(</a:t>
            </a:r>
            <a:r>
              <a:rPr lang="en-US" sz="2400" i="1" dirty="0">
                <a:latin typeface="Courier New" pitchFamily="49" charset="0"/>
                <a:cs typeface="Courier New" pitchFamily="49" charset="0"/>
              </a:rPr>
              <a:t>H</a:t>
            </a:r>
            <a:r>
              <a:rPr lang="en-US" sz="2400" dirty="0">
                <a:latin typeface="Courier New" pitchFamily="49" charset="0"/>
                <a:cs typeface="Courier New" pitchFamily="49" charset="0"/>
              </a:rPr>
              <a:t>[</a:t>
            </a:r>
            <a:r>
              <a:rPr lang="en-US" sz="2400" dirty="0">
                <a:latin typeface="Courier New" pitchFamily="49" charset="0"/>
                <a:cs typeface="Courier New" pitchFamily="49" charset="0"/>
                <a:sym typeface="Symbol" pitchFamily="18" charset="2"/>
              </a:rPr>
              <a:t></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/2</a:t>
            </a:r>
            <a:r>
              <a:rPr lang="en-US" sz="2400" dirty="0">
                <a:latin typeface="Courier New" pitchFamily="49" charset="0"/>
                <a:cs typeface="Courier New" pitchFamily="49" charset="0"/>
                <a:sym typeface="Symbol" pitchFamily="18" charset="2"/>
              </a:rPr>
              <a:t></a:t>
            </a:r>
            <a:r>
              <a:rPr lang="en-US" sz="2400" dirty="0">
                <a:latin typeface="Courier New" pitchFamily="49" charset="0"/>
                <a:cs typeface="Courier New" pitchFamily="49" charset="0"/>
              </a:rPr>
              <a:t>]) &lt; key(</a:t>
            </a:r>
            <a:r>
              <a:rPr lang="en-US" sz="2400" i="1" dirty="0">
                <a:latin typeface="Courier New" pitchFamily="49" charset="0"/>
                <a:cs typeface="Courier New" pitchFamily="49" charset="0"/>
              </a:rPr>
              <a:t>H</a:t>
            </a:r>
            <a:r>
              <a:rPr lang="en-US" sz="2400" dirty="0">
                <a:latin typeface="Courier New" pitchFamily="49" charset="0"/>
                <a:cs typeface="Courier New" pitchFamily="49" charset="0"/>
              </a:rPr>
              <a:t>[</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 </a:t>
            </a:r>
            <a:r>
              <a:rPr lang="en-US" sz="2400" b="1" dirty="0">
                <a:latin typeface="Courier New" pitchFamily="49" charset="0"/>
                <a:cs typeface="Courier New" pitchFamily="49" charset="0"/>
              </a:rPr>
              <a:t>then</a:t>
            </a:r>
          </a:p>
          <a:p>
            <a:pPr>
              <a:lnSpc>
                <a:spcPct val="75000"/>
              </a:lnSpc>
              <a:spcBef>
                <a:spcPct val="15000"/>
              </a:spcBef>
              <a:defRPr/>
            </a:pPr>
            <a:r>
              <a:rPr lang="en-US" sz="2400" dirty="0">
                <a:latin typeface="Courier New" pitchFamily="49" charset="0"/>
                <a:cs typeface="Courier New" pitchFamily="49" charset="0"/>
              </a:rPr>
              <a:t>      swap(</a:t>
            </a:r>
            <a:r>
              <a:rPr lang="en-US" sz="2400" i="1" dirty="0">
                <a:latin typeface="Courier New" pitchFamily="49" charset="0"/>
                <a:cs typeface="Courier New" pitchFamily="49" charset="0"/>
              </a:rPr>
              <a:t>H</a:t>
            </a:r>
            <a:r>
              <a:rPr lang="en-US" sz="2400" dirty="0">
                <a:latin typeface="Courier New" pitchFamily="49" charset="0"/>
                <a:cs typeface="Courier New" pitchFamily="49" charset="0"/>
              </a:rPr>
              <a:t>[</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a:t>
            </a:r>
            <a:r>
              <a:rPr lang="en-US" sz="2400" i="1" dirty="0">
                <a:latin typeface="Courier New" pitchFamily="49" charset="0"/>
                <a:cs typeface="Courier New" pitchFamily="49" charset="0"/>
              </a:rPr>
              <a:t>H</a:t>
            </a:r>
            <a:r>
              <a:rPr lang="en-US" sz="2400" dirty="0">
                <a:latin typeface="Courier New" pitchFamily="49" charset="0"/>
                <a:cs typeface="Courier New" pitchFamily="49" charset="0"/>
              </a:rPr>
              <a:t>[</a:t>
            </a:r>
            <a:r>
              <a:rPr lang="en-US" sz="2400" dirty="0">
                <a:latin typeface="Courier New" pitchFamily="49" charset="0"/>
                <a:cs typeface="Courier New" pitchFamily="49" charset="0"/>
                <a:sym typeface="Symbol" pitchFamily="18" charset="2"/>
              </a:rPr>
              <a:t></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/2</a:t>
            </a:r>
            <a:r>
              <a:rPr lang="en-US" sz="2400" dirty="0">
                <a:latin typeface="Courier New" pitchFamily="49" charset="0"/>
                <a:cs typeface="Courier New" pitchFamily="49" charset="0"/>
                <a:sym typeface="Symbol" pitchFamily="18" charset="2"/>
              </a:rPr>
              <a:t></a:t>
            </a:r>
            <a:r>
              <a:rPr lang="en-US" sz="2400" dirty="0">
                <a:latin typeface="Courier New" pitchFamily="49" charset="0"/>
                <a:cs typeface="Courier New" pitchFamily="49" charset="0"/>
              </a:rPr>
              <a:t>]);</a:t>
            </a:r>
          </a:p>
          <a:p>
            <a:pPr>
              <a:lnSpc>
                <a:spcPct val="75000"/>
              </a:lnSpc>
              <a:spcBef>
                <a:spcPct val="15000"/>
              </a:spcBef>
              <a:defRPr/>
            </a:pPr>
            <a:r>
              <a:rPr lang="en-US" sz="2400" dirty="0">
                <a:latin typeface="Courier New" pitchFamily="49" charset="0"/>
                <a:cs typeface="Courier New" pitchFamily="49" charset="0"/>
              </a:rPr>
              <a:t>   </a:t>
            </a:r>
            <a:r>
              <a:rPr lang="en-US" sz="2400" b="1" dirty="0">
                <a:latin typeface="Courier New" pitchFamily="49" charset="0"/>
                <a:cs typeface="Courier New" pitchFamily="49" charset="0"/>
              </a:rPr>
              <a:t>else</a:t>
            </a:r>
          </a:p>
          <a:p>
            <a:pPr>
              <a:lnSpc>
                <a:spcPct val="75000"/>
              </a:lnSpc>
              <a:spcBef>
                <a:spcPct val="15000"/>
              </a:spcBef>
              <a:defRPr/>
            </a:pPr>
            <a:r>
              <a:rPr lang="en-US" sz="2400" dirty="0">
                <a:latin typeface="Courier New" pitchFamily="49" charset="0"/>
                <a:cs typeface="Courier New" pitchFamily="49" charset="0"/>
              </a:rPr>
              <a:t>      </a:t>
            </a:r>
            <a:r>
              <a:rPr lang="en-US" sz="2400" i="1" dirty="0">
                <a:latin typeface="Courier New" pitchFamily="49" charset="0"/>
                <a:cs typeface="Courier New" pitchFamily="49" charset="0"/>
              </a:rPr>
              <a:t>done</a:t>
            </a:r>
            <a:r>
              <a:rPr lang="en-US" sz="2400" dirty="0">
                <a:latin typeface="Courier New" pitchFamily="49" charset="0"/>
                <a:cs typeface="Courier New" pitchFamily="49" charset="0"/>
              </a:rPr>
              <a:t> := true;</a:t>
            </a:r>
          </a:p>
          <a:p>
            <a:pPr>
              <a:lnSpc>
                <a:spcPct val="75000"/>
              </a:lnSpc>
              <a:spcBef>
                <a:spcPct val="15000"/>
              </a:spcBef>
              <a:defRPr/>
            </a:pPr>
            <a:r>
              <a:rPr lang="en-US" sz="2400" dirty="0">
                <a:latin typeface="Courier New" pitchFamily="49" charset="0"/>
                <a:cs typeface="Courier New" pitchFamily="49" charset="0"/>
              </a:rPr>
              <a:t>   </a:t>
            </a:r>
            <a:r>
              <a:rPr lang="en-US" sz="2400" b="1" dirty="0">
                <a:latin typeface="Courier New" pitchFamily="49" charset="0"/>
                <a:cs typeface="Courier New" pitchFamily="49" charset="0"/>
              </a:rPr>
              <a:t>end if</a:t>
            </a:r>
            <a:r>
              <a:rPr lang="en-US" sz="2400" dirty="0">
                <a:latin typeface="Courier New" pitchFamily="49" charset="0"/>
                <a:cs typeface="Courier New" pitchFamily="49" charset="0"/>
              </a:rPr>
              <a:t>;</a:t>
            </a:r>
          </a:p>
          <a:p>
            <a:pPr>
              <a:lnSpc>
                <a:spcPct val="75000"/>
              </a:lnSpc>
              <a:spcBef>
                <a:spcPct val="15000"/>
              </a:spcBef>
              <a:defRPr/>
            </a:pPr>
            <a:r>
              <a:rPr lang="en-US" sz="2400" dirty="0">
                <a:latin typeface="Courier New" pitchFamily="49" charset="0"/>
                <a:cs typeface="Courier New" pitchFamily="49" charset="0"/>
                <a:sym typeface="Symbol" pitchFamily="18" charset="2"/>
              </a:rPr>
              <a:t> </a:t>
            </a:r>
            <a:r>
              <a:rPr lang="en-US" sz="2400" b="1" dirty="0">
                <a:latin typeface="Courier New" pitchFamily="49" charset="0"/>
                <a:cs typeface="Courier New" pitchFamily="49" charset="0"/>
                <a:sym typeface="Symbol" pitchFamily="18" charset="2"/>
              </a:rPr>
              <a:t>until</a:t>
            </a:r>
            <a:r>
              <a:rPr lang="en-US" sz="2400" dirty="0">
                <a:latin typeface="Courier New" pitchFamily="49" charset="0"/>
                <a:cs typeface="Courier New" pitchFamily="49" charset="0"/>
                <a:sym typeface="Symbol" pitchFamily="18" charset="2"/>
              </a:rPr>
              <a:t> 2*</a:t>
            </a:r>
            <a:r>
              <a:rPr lang="en-US" sz="2400" i="1" dirty="0" err="1">
                <a:latin typeface="Courier New" pitchFamily="49" charset="0"/>
                <a:cs typeface="Courier New" pitchFamily="49" charset="0"/>
                <a:sym typeface="Symbol" pitchFamily="18" charset="2"/>
              </a:rPr>
              <a:t>i</a:t>
            </a:r>
            <a:r>
              <a:rPr lang="en-US" sz="2400" dirty="0">
                <a:latin typeface="Courier New" pitchFamily="49" charset="0"/>
                <a:cs typeface="Courier New" pitchFamily="49" charset="0"/>
                <a:sym typeface="Symbol" pitchFamily="18" charset="2"/>
              </a:rPr>
              <a:t> &gt; </a:t>
            </a:r>
            <a:r>
              <a:rPr lang="en-US" sz="2400" i="1" dirty="0">
                <a:latin typeface="Courier New" pitchFamily="49" charset="0"/>
                <a:cs typeface="Courier New" pitchFamily="49" charset="0"/>
                <a:sym typeface="Symbol" pitchFamily="18" charset="2"/>
              </a:rPr>
              <a:t>n</a:t>
            </a:r>
            <a:r>
              <a:rPr lang="en-US" sz="2400" dirty="0">
                <a:latin typeface="Courier New" pitchFamily="49" charset="0"/>
                <a:cs typeface="Courier New" pitchFamily="49" charset="0"/>
                <a:sym typeface="Symbol" pitchFamily="18" charset="2"/>
              </a:rPr>
              <a:t> or </a:t>
            </a:r>
            <a:r>
              <a:rPr lang="en-US" sz="2400" i="1" dirty="0">
                <a:latin typeface="Courier New" pitchFamily="49" charset="0"/>
                <a:cs typeface="Courier New" pitchFamily="49" charset="0"/>
                <a:sym typeface="Symbol" pitchFamily="18" charset="2"/>
              </a:rPr>
              <a:t>done</a:t>
            </a:r>
            <a:r>
              <a:rPr lang="en-US" sz="2400" dirty="0">
                <a:latin typeface="Courier New" pitchFamily="49" charset="0"/>
                <a:cs typeface="Courier New" pitchFamily="49" charset="0"/>
                <a:sym typeface="Symbol" pitchFamily="18" charset="2"/>
              </a:rPr>
              <a:t>;</a:t>
            </a:r>
          </a:p>
        </p:txBody>
      </p:sp>
      <p:sp>
        <p:nvSpPr>
          <p:cNvPr id="5" name="Slide Number Placeholder 4"/>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A67BAB3-574E-4B0F-9E21-85014593EBB6}" type="slidenum">
              <a:rPr lang="en-US">
                <a:solidFill>
                  <a:srgbClr val="FFFF99"/>
                </a:solidFill>
                <a:latin typeface="Times New Roman" panose="02020603050405020304" pitchFamily="18" charset="0"/>
              </a:rPr>
              <a:pPr eaLnBrk="1" hangingPunct="1"/>
              <a:t>13</a:t>
            </a:fld>
            <a:endParaRPr lang="en-US">
              <a:solidFill>
                <a:srgbClr val="FFFF99"/>
              </a:solidFill>
              <a:latin typeface="Times New Roman" panose="02020603050405020304" pitchFamily="18" charset="0"/>
            </a:endParaRPr>
          </a:p>
        </p:txBody>
      </p:sp>
    </p:spTree>
  </p:cSld>
  <p:clrMapOvr>
    <a:masterClrMapping/>
  </p:clrMapOvr>
  <p:transition>
    <p:split orient="vert"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5613" y="971550"/>
            <a:ext cx="8226425" cy="457200"/>
          </a:xfrm>
        </p:spPr>
        <p:txBody>
          <a:bodyPr/>
          <a:lstStyle/>
          <a:p>
            <a:r>
              <a:rPr lang="en-US" sz="3600" smtClean="0"/>
              <a:t>Sift-Down Algorithm</a:t>
            </a:r>
          </a:p>
        </p:txBody>
      </p:sp>
      <p:sp>
        <p:nvSpPr>
          <p:cNvPr id="13315" name="Rectangle 3"/>
          <p:cNvSpPr>
            <a:spLocks noGrp="1" noChangeArrowheads="1"/>
          </p:cNvSpPr>
          <p:nvPr>
            <p:ph type="body" idx="1"/>
          </p:nvPr>
        </p:nvSpPr>
        <p:spPr>
          <a:xfrm>
            <a:off x="228600" y="1295400"/>
            <a:ext cx="8610600" cy="5181600"/>
          </a:xfrm>
        </p:spPr>
        <p:txBody>
          <a:bodyPr/>
          <a:lstStyle/>
          <a:p>
            <a:pPr>
              <a:lnSpc>
                <a:spcPct val="40000"/>
              </a:lnSpc>
              <a:buFontTx/>
              <a:buNone/>
            </a:pPr>
            <a:endParaRPr lang="en-US" smtClean="0">
              <a:latin typeface="Helvetica" panose="020B0604020202020204" pitchFamily="34" charset="0"/>
            </a:endParaRPr>
          </a:p>
          <a:p>
            <a:pPr>
              <a:lnSpc>
                <a:spcPct val="50000"/>
              </a:lnSpc>
              <a:buFontTx/>
              <a:buNone/>
            </a:pPr>
            <a:endParaRPr lang="en-US" sz="2800" smtClean="0">
              <a:latin typeface="Courier New" panose="02070309020205020404" pitchFamily="49" charset="0"/>
            </a:endParaRPr>
          </a:p>
        </p:txBody>
      </p:sp>
      <p:sp>
        <p:nvSpPr>
          <p:cNvPr id="287748" name="Rectangle 4"/>
          <p:cNvSpPr>
            <a:spLocks noChangeArrowheads="1"/>
          </p:cNvSpPr>
          <p:nvPr/>
        </p:nvSpPr>
        <p:spPr bwMode="auto">
          <a:xfrm>
            <a:off x="76200" y="1643063"/>
            <a:ext cx="8991600" cy="5000625"/>
          </a:xfrm>
          <a:prstGeom prst="rect">
            <a:avLst/>
          </a:prstGeom>
          <a:noFill/>
          <a:ln w="9525">
            <a:noFill/>
            <a:miter lim="800000"/>
            <a:headEnd/>
            <a:tailEnd/>
          </a:ln>
          <a:effectLst/>
        </p:spPr>
        <p:txBody>
          <a:bodyPr>
            <a:normAutofit fontScale="92500" lnSpcReduction="10000"/>
          </a:bodyPr>
          <a:lstStyle/>
          <a:p>
            <a:pPr>
              <a:lnSpc>
                <a:spcPct val="90000"/>
              </a:lnSpc>
              <a:spcBef>
                <a:spcPct val="15000"/>
              </a:spcBef>
              <a:defRPr/>
            </a:pPr>
            <a:r>
              <a:rPr lang="en-US" sz="2400" b="1" dirty="0">
                <a:latin typeface="Courier New" pitchFamily="49" charset="0"/>
                <a:cs typeface="Courier New" pitchFamily="49" charset="0"/>
              </a:rPr>
              <a:t>Procedure</a:t>
            </a:r>
            <a:r>
              <a:rPr lang="en-US" sz="2400" dirty="0">
                <a:latin typeface="Courier New" pitchFamily="49" charset="0"/>
                <a:cs typeface="Courier New" pitchFamily="49" charset="0"/>
              </a:rPr>
              <a:t> Sift-Down</a:t>
            </a:r>
            <a:r>
              <a:rPr lang="en-US" dirty="0"/>
              <a:t> </a:t>
            </a:r>
          </a:p>
          <a:p>
            <a:pPr>
              <a:lnSpc>
                <a:spcPct val="90000"/>
              </a:lnSpc>
              <a:spcBef>
                <a:spcPct val="15000"/>
              </a:spcBef>
              <a:defRPr/>
            </a:pPr>
            <a:r>
              <a:rPr lang="en-US" sz="2400" b="1" dirty="0">
                <a:latin typeface="Courier New" pitchFamily="49" charset="0"/>
                <a:cs typeface="Courier New" pitchFamily="49" charset="0"/>
              </a:rPr>
              <a:t>Input</a:t>
            </a:r>
            <a:r>
              <a:rPr lang="en-US" sz="2400" dirty="0">
                <a:latin typeface="Courier New" pitchFamily="49" charset="0"/>
                <a:cs typeface="Courier New" pitchFamily="49" charset="0"/>
              </a:rPr>
              <a:t>:  </a:t>
            </a:r>
            <a:r>
              <a:rPr lang="en-US" sz="2400" i="1" dirty="0">
                <a:latin typeface="Courier New" pitchFamily="49" charset="0"/>
                <a:cs typeface="Courier New" pitchFamily="49" charset="0"/>
              </a:rPr>
              <a:t>H</a:t>
            </a:r>
            <a:r>
              <a:rPr lang="en-US" sz="2400" dirty="0">
                <a:latin typeface="Courier New" pitchFamily="49" charset="0"/>
                <a:cs typeface="Courier New" pitchFamily="49" charset="0"/>
              </a:rPr>
              <a:t>[1..</a:t>
            </a:r>
            <a:r>
              <a:rPr lang="en-US" sz="2400" i="1" dirty="0">
                <a:latin typeface="Courier New" pitchFamily="49" charset="0"/>
                <a:cs typeface="Courier New" pitchFamily="49" charset="0"/>
              </a:rPr>
              <a:t>n</a:t>
            </a:r>
            <a:r>
              <a:rPr lang="en-US" sz="2400" dirty="0">
                <a:latin typeface="Courier New" pitchFamily="49" charset="0"/>
                <a:cs typeface="Courier New" pitchFamily="49" charset="0"/>
              </a:rPr>
              <a:t>], </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 where 1 </a:t>
            </a:r>
            <a:r>
              <a:rPr lang="en-US" sz="2400" dirty="0">
                <a:latin typeface="Courier New" pitchFamily="49" charset="0"/>
                <a:cs typeface="Courier New" pitchFamily="49" charset="0"/>
                <a:sym typeface="Symbol" pitchFamily="18" charset="2"/>
              </a:rPr>
              <a:t> </a:t>
            </a:r>
            <a:r>
              <a:rPr lang="en-US" sz="2400" i="1" dirty="0" err="1">
                <a:latin typeface="Courier New" pitchFamily="49" charset="0"/>
                <a:cs typeface="Courier New" pitchFamily="49" charset="0"/>
                <a:sym typeface="Symbol" pitchFamily="18" charset="2"/>
              </a:rPr>
              <a:t>i</a:t>
            </a:r>
            <a:r>
              <a:rPr lang="en-US" sz="2400" dirty="0">
                <a:latin typeface="Courier New" pitchFamily="49" charset="0"/>
                <a:cs typeface="Courier New" pitchFamily="49" charset="0"/>
                <a:sym typeface="Symbol" pitchFamily="18" charset="2"/>
              </a:rPr>
              <a:t>  </a:t>
            </a:r>
            <a:r>
              <a:rPr lang="en-US" sz="2400" i="1" dirty="0">
                <a:latin typeface="Courier New" pitchFamily="49" charset="0"/>
                <a:cs typeface="Courier New" pitchFamily="49" charset="0"/>
                <a:sym typeface="Symbol" pitchFamily="18" charset="2"/>
              </a:rPr>
              <a:t>n</a:t>
            </a:r>
            <a:r>
              <a:rPr lang="en-US" sz="2400" dirty="0">
                <a:latin typeface="Courier New" pitchFamily="49" charset="0"/>
                <a:cs typeface="Courier New" pitchFamily="49" charset="0"/>
              </a:rPr>
              <a:t>.</a:t>
            </a:r>
          </a:p>
          <a:p>
            <a:pPr>
              <a:lnSpc>
                <a:spcPct val="90000"/>
              </a:lnSpc>
              <a:spcBef>
                <a:spcPct val="15000"/>
              </a:spcBef>
              <a:defRPr/>
            </a:pPr>
            <a:r>
              <a:rPr lang="en-US" sz="2400" b="1" dirty="0">
                <a:latin typeface="Courier New" pitchFamily="49" charset="0"/>
                <a:cs typeface="Courier New" pitchFamily="49" charset="0"/>
              </a:rPr>
              <a:t>Output</a:t>
            </a:r>
            <a:r>
              <a:rPr lang="en-US" sz="2400" dirty="0">
                <a:latin typeface="Courier New" pitchFamily="49" charset="0"/>
                <a:cs typeface="Courier New" pitchFamily="49" charset="0"/>
              </a:rPr>
              <a:t>: </a:t>
            </a:r>
            <a:r>
              <a:rPr lang="en-US" sz="2400" i="1" dirty="0">
                <a:latin typeface="Courier New" pitchFamily="49" charset="0"/>
                <a:cs typeface="Courier New" pitchFamily="49" charset="0"/>
              </a:rPr>
              <a:t>H</a:t>
            </a:r>
            <a:r>
              <a:rPr lang="en-US" sz="2400" dirty="0">
                <a:latin typeface="Courier New" pitchFamily="49" charset="0"/>
                <a:cs typeface="Courier New" pitchFamily="49" charset="0"/>
              </a:rPr>
              <a:t>[</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 is percolated down, if needed, so </a:t>
            </a:r>
          </a:p>
          <a:p>
            <a:pPr>
              <a:lnSpc>
                <a:spcPct val="90000"/>
              </a:lnSpc>
              <a:spcBef>
                <a:spcPct val="15000"/>
              </a:spcBef>
              <a:defRPr/>
            </a:pPr>
            <a:r>
              <a:rPr lang="en-US" sz="2400" dirty="0">
                <a:latin typeface="Courier New" pitchFamily="49" charset="0"/>
                <a:cs typeface="Courier New" pitchFamily="49" charset="0"/>
              </a:rPr>
              <a:t>        that it’s not smaller than its children.</a:t>
            </a:r>
          </a:p>
          <a:p>
            <a:pPr>
              <a:lnSpc>
                <a:spcPct val="90000"/>
              </a:lnSpc>
              <a:spcBef>
                <a:spcPct val="15000"/>
              </a:spcBef>
              <a:defRPr/>
            </a:pPr>
            <a:endParaRPr lang="en-US" sz="2400" dirty="0">
              <a:latin typeface="Courier New" pitchFamily="49" charset="0"/>
              <a:cs typeface="Courier New" pitchFamily="49" charset="0"/>
            </a:endParaRPr>
          </a:p>
          <a:p>
            <a:pPr>
              <a:lnSpc>
                <a:spcPct val="75000"/>
              </a:lnSpc>
              <a:spcBef>
                <a:spcPct val="15000"/>
              </a:spcBef>
              <a:defRPr/>
            </a:pPr>
            <a:r>
              <a:rPr lang="en-US" sz="2400" dirty="0">
                <a:latin typeface="Courier New" pitchFamily="49" charset="0"/>
                <a:cs typeface="Courier New" pitchFamily="49" charset="0"/>
              </a:rPr>
              <a:t> </a:t>
            </a:r>
            <a:r>
              <a:rPr lang="en-US" sz="2400" i="1" dirty="0">
                <a:latin typeface="Courier New" pitchFamily="49" charset="0"/>
                <a:cs typeface="Courier New" pitchFamily="49" charset="0"/>
              </a:rPr>
              <a:t>done</a:t>
            </a:r>
            <a:r>
              <a:rPr lang="en-US" sz="2400" dirty="0">
                <a:latin typeface="Courier New" pitchFamily="49" charset="0"/>
                <a:cs typeface="Courier New" pitchFamily="49" charset="0"/>
              </a:rPr>
              <a:t> := false;</a:t>
            </a:r>
          </a:p>
          <a:p>
            <a:pPr>
              <a:lnSpc>
                <a:spcPct val="75000"/>
              </a:lnSpc>
              <a:spcBef>
                <a:spcPct val="15000"/>
              </a:spcBef>
              <a:defRPr/>
            </a:pPr>
            <a:r>
              <a:rPr lang="en-US" sz="2400" dirty="0">
                <a:latin typeface="Courier New" pitchFamily="49" charset="0"/>
                <a:cs typeface="Courier New" pitchFamily="49" charset="0"/>
              </a:rPr>
              <a:t> </a:t>
            </a:r>
            <a:r>
              <a:rPr lang="en-US" sz="2400" b="1" dirty="0">
                <a:latin typeface="Courier New" pitchFamily="49" charset="0"/>
                <a:cs typeface="Courier New" pitchFamily="49" charset="0"/>
              </a:rPr>
              <a:t>if</a:t>
            </a:r>
            <a:r>
              <a:rPr lang="en-US" sz="2400" dirty="0">
                <a:latin typeface="Courier New" pitchFamily="49" charset="0"/>
                <a:cs typeface="Courier New" pitchFamily="49" charset="0"/>
              </a:rPr>
              <a:t> (2*</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 &gt; </a:t>
            </a:r>
            <a:r>
              <a:rPr lang="en-US" sz="2400" i="1" dirty="0">
                <a:latin typeface="Courier New" pitchFamily="49" charset="0"/>
                <a:cs typeface="Courier New" pitchFamily="49" charset="0"/>
              </a:rPr>
              <a:t>n</a:t>
            </a:r>
            <a:r>
              <a:rPr lang="en-US" sz="2400" dirty="0">
                <a:latin typeface="Courier New" pitchFamily="49" charset="0"/>
                <a:cs typeface="Courier New" pitchFamily="49" charset="0"/>
              </a:rPr>
              <a:t> </a:t>
            </a:r>
            <a:r>
              <a:rPr lang="en-US" sz="2400" b="1" dirty="0">
                <a:latin typeface="Courier New" pitchFamily="49" charset="0"/>
                <a:cs typeface="Courier New" pitchFamily="49" charset="0"/>
              </a:rPr>
              <a:t>then</a:t>
            </a:r>
            <a:r>
              <a:rPr lang="en-US" sz="2400" dirty="0">
                <a:latin typeface="Courier New" pitchFamily="49" charset="0"/>
                <a:cs typeface="Courier New" pitchFamily="49" charset="0"/>
              </a:rPr>
              <a:t> exit; { is a leaf node }</a:t>
            </a:r>
          </a:p>
          <a:p>
            <a:pPr>
              <a:lnSpc>
                <a:spcPct val="75000"/>
              </a:lnSpc>
              <a:spcBef>
                <a:spcPct val="15000"/>
              </a:spcBef>
              <a:defRPr/>
            </a:pPr>
            <a:r>
              <a:rPr lang="en-US" sz="2400" dirty="0">
                <a:latin typeface="Courier New" pitchFamily="49" charset="0"/>
                <a:cs typeface="Courier New" pitchFamily="49" charset="0"/>
              </a:rPr>
              <a:t> </a:t>
            </a:r>
            <a:r>
              <a:rPr lang="en-US" sz="2400" b="1" dirty="0">
                <a:latin typeface="Courier New" pitchFamily="49" charset="0"/>
                <a:cs typeface="Courier New" pitchFamily="49" charset="0"/>
              </a:rPr>
              <a:t>repeat</a:t>
            </a:r>
          </a:p>
          <a:p>
            <a:pPr>
              <a:lnSpc>
                <a:spcPct val="75000"/>
              </a:lnSpc>
              <a:spcBef>
                <a:spcPct val="15000"/>
              </a:spcBef>
              <a:defRPr/>
            </a:pPr>
            <a:r>
              <a:rPr lang="en-US" sz="2400" dirty="0">
                <a:latin typeface="Courier New" pitchFamily="49" charset="0"/>
                <a:cs typeface="Courier New" pitchFamily="49" charset="0"/>
              </a:rPr>
              <a:t>   </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 = 2*</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a:t>
            </a:r>
          </a:p>
          <a:p>
            <a:pPr>
              <a:lnSpc>
                <a:spcPct val="75000"/>
              </a:lnSpc>
              <a:spcBef>
                <a:spcPct val="15000"/>
              </a:spcBef>
              <a:defRPr/>
            </a:pPr>
            <a:r>
              <a:rPr lang="en-US" sz="2400" dirty="0">
                <a:latin typeface="Courier New" pitchFamily="49" charset="0"/>
                <a:cs typeface="Courier New" pitchFamily="49" charset="0"/>
              </a:rPr>
              <a:t>   </a:t>
            </a:r>
            <a:r>
              <a:rPr lang="en-US" sz="2400" b="1" dirty="0">
                <a:latin typeface="Courier New" pitchFamily="49" charset="0"/>
                <a:cs typeface="Courier New" pitchFamily="49" charset="0"/>
              </a:rPr>
              <a:t>if</a:t>
            </a:r>
            <a:r>
              <a:rPr lang="en-US" sz="2400" dirty="0">
                <a:latin typeface="Courier New" pitchFamily="49" charset="0"/>
                <a:cs typeface="Courier New" pitchFamily="49" charset="0"/>
              </a:rPr>
              <a:t> (</a:t>
            </a:r>
            <a:r>
              <a:rPr lang="en-US" sz="2400" i="1" dirty="0">
                <a:latin typeface="Courier New" pitchFamily="49" charset="0"/>
                <a:cs typeface="Courier New" pitchFamily="49" charset="0"/>
              </a:rPr>
              <a:t>i</a:t>
            </a:r>
            <a:r>
              <a:rPr lang="en-US" sz="2400" dirty="0">
                <a:latin typeface="Courier New" pitchFamily="49" charset="0"/>
                <a:cs typeface="Courier New" pitchFamily="49" charset="0"/>
              </a:rPr>
              <a:t>+1) </a:t>
            </a:r>
            <a:r>
              <a:rPr lang="en-US" sz="2400" dirty="0">
                <a:latin typeface="Courier New" pitchFamily="49" charset="0"/>
                <a:cs typeface="Courier New" pitchFamily="49" charset="0"/>
                <a:sym typeface="Symbol" pitchFamily="18" charset="2"/>
              </a:rPr>
              <a:t> </a:t>
            </a:r>
            <a:r>
              <a:rPr lang="en-US" sz="2400" i="1" dirty="0">
                <a:latin typeface="Courier New" pitchFamily="49" charset="0"/>
                <a:cs typeface="Courier New" pitchFamily="49" charset="0"/>
              </a:rPr>
              <a:t>n</a:t>
            </a:r>
            <a:r>
              <a:rPr lang="en-US" sz="2400" dirty="0">
                <a:latin typeface="Courier New" pitchFamily="49" charset="0"/>
                <a:cs typeface="Courier New" pitchFamily="49" charset="0"/>
              </a:rPr>
              <a:t> and key(</a:t>
            </a:r>
            <a:r>
              <a:rPr lang="en-US" sz="2400" i="1" dirty="0">
                <a:latin typeface="Courier New" pitchFamily="49" charset="0"/>
                <a:cs typeface="Courier New" pitchFamily="49" charset="0"/>
              </a:rPr>
              <a:t>H</a:t>
            </a:r>
            <a:r>
              <a:rPr lang="en-US" sz="2400" dirty="0">
                <a:latin typeface="Courier New" pitchFamily="49" charset="0"/>
                <a:cs typeface="Courier New" pitchFamily="49" charset="0"/>
              </a:rPr>
              <a:t>[</a:t>
            </a:r>
            <a:r>
              <a:rPr lang="en-US" sz="2400" i="1" dirty="0">
                <a:latin typeface="Courier New" pitchFamily="49" charset="0"/>
                <a:cs typeface="Courier New" pitchFamily="49" charset="0"/>
              </a:rPr>
              <a:t>i</a:t>
            </a:r>
            <a:r>
              <a:rPr lang="en-US" sz="2400" dirty="0">
                <a:latin typeface="Courier New" pitchFamily="49" charset="0"/>
                <a:cs typeface="Courier New" pitchFamily="49" charset="0"/>
              </a:rPr>
              <a:t>+1]) &gt; key(</a:t>
            </a:r>
            <a:r>
              <a:rPr lang="en-US" sz="2400" i="1" dirty="0">
                <a:latin typeface="Courier New" pitchFamily="49" charset="0"/>
                <a:cs typeface="Courier New" pitchFamily="49" charset="0"/>
              </a:rPr>
              <a:t>H</a:t>
            </a:r>
            <a:r>
              <a:rPr lang="en-US" sz="2400" dirty="0">
                <a:latin typeface="Courier New" pitchFamily="49" charset="0"/>
                <a:cs typeface="Courier New" pitchFamily="49" charset="0"/>
              </a:rPr>
              <a:t>[</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 </a:t>
            </a:r>
            <a:r>
              <a:rPr lang="en-US" sz="2400" b="1" dirty="0">
                <a:latin typeface="Courier New" pitchFamily="49" charset="0"/>
                <a:cs typeface="Courier New" pitchFamily="49" charset="0"/>
              </a:rPr>
              <a:t>then</a:t>
            </a:r>
          </a:p>
          <a:p>
            <a:pPr>
              <a:lnSpc>
                <a:spcPct val="75000"/>
              </a:lnSpc>
              <a:spcBef>
                <a:spcPct val="15000"/>
              </a:spcBef>
              <a:defRPr/>
            </a:pPr>
            <a:r>
              <a:rPr lang="en-US" sz="2400" dirty="0">
                <a:latin typeface="Courier New" pitchFamily="49" charset="0"/>
                <a:cs typeface="Courier New" pitchFamily="49" charset="0"/>
              </a:rPr>
              <a:t>     </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 := </a:t>
            </a:r>
            <a:r>
              <a:rPr lang="en-US" sz="2400" i="1" dirty="0">
                <a:latin typeface="Courier New" pitchFamily="49" charset="0"/>
                <a:cs typeface="Courier New" pitchFamily="49" charset="0"/>
              </a:rPr>
              <a:t>i</a:t>
            </a:r>
            <a:r>
              <a:rPr lang="en-US" sz="2400" dirty="0">
                <a:latin typeface="Courier New" pitchFamily="49" charset="0"/>
                <a:cs typeface="Courier New" pitchFamily="49" charset="0"/>
              </a:rPr>
              <a:t>+1;</a:t>
            </a:r>
          </a:p>
          <a:p>
            <a:pPr>
              <a:lnSpc>
                <a:spcPct val="75000"/>
              </a:lnSpc>
              <a:spcBef>
                <a:spcPct val="15000"/>
              </a:spcBef>
              <a:defRPr/>
            </a:pPr>
            <a:r>
              <a:rPr lang="en-US" sz="2400" dirty="0">
                <a:latin typeface="Courier New" pitchFamily="49" charset="0"/>
                <a:cs typeface="Courier New" pitchFamily="49" charset="0"/>
              </a:rPr>
              <a:t>   </a:t>
            </a:r>
            <a:r>
              <a:rPr lang="en-US" sz="2400" b="1" dirty="0">
                <a:latin typeface="Courier New" pitchFamily="49" charset="0"/>
                <a:cs typeface="Courier New" pitchFamily="49" charset="0"/>
              </a:rPr>
              <a:t>if</a:t>
            </a:r>
            <a:r>
              <a:rPr lang="en-US" sz="2400" dirty="0">
                <a:latin typeface="Courier New" pitchFamily="49" charset="0"/>
                <a:cs typeface="Courier New" pitchFamily="49" charset="0"/>
              </a:rPr>
              <a:t> key(</a:t>
            </a:r>
            <a:r>
              <a:rPr lang="en-US" sz="2400" i="1" dirty="0">
                <a:latin typeface="Courier New" pitchFamily="49" charset="0"/>
                <a:cs typeface="Courier New" pitchFamily="49" charset="0"/>
              </a:rPr>
              <a:t>H</a:t>
            </a:r>
            <a:r>
              <a:rPr lang="en-US" sz="2400" dirty="0">
                <a:latin typeface="Courier New" pitchFamily="49" charset="0"/>
                <a:cs typeface="Courier New" pitchFamily="49" charset="0"/>
              </a:rPr>
              <a:t>[</a:t>
            </a:r>
            <a:r>
              <a:rPr lang="en-US" sz="2400" dirty="0">
                <a:latin typeface="Courier New" pitchFamily="49" charset="0"/>
                <a:cs typeface="Courier New" pitchFamily="49" charset="0"/>
                <a:sym typeface="Symbol" pitchFamily="18" charset="2"/>
              </a:rPr>
              <a:t></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/2</a:t>
            </a:r>
            <a:r>
              <a:rPr lang="en-US" sz="2400" dirty="0">
                <a:latin typeface="Courier New" pitchFamily="49" charset="0"/>
                <a:cs typeface="Courier New" pitchFamily="49" charset="0"/>
                <a:sym typeface="Symbol" pitchFamily="18" charset="2"/>
              </a:rPr>
              <a:t></a:t>
            </a:r>
            <a:r>
              <a:rPr lang="en-US" sz="2400" dirty="0">
                <a:latin typeface="Courier New" pitchFamily="49" charset="0"/>
                <a:cs typeface="Courier New" pitchFamily="49" charset="0"/>
              </a:rPr>
              <a:t>]) &lt; key(</a:t>
            </a:r>
            <a:r>
              <a:rPr lang="en-US" sz="2400" i="1" dirty="0">
                <a:latin typeface="Courier New" pitchFamily="49" charset="0"/>
                <a:cs typeface="Courier New" pitchFamily="49" charset="0"/>
              </a:rPr>
              <a:t>H</a:t>
            </a:r>
            <a:r>
              <a:rPr lang="en-US" sz="2400" dirty="0">
                <a:latin typeface="Courier New" pitchFamily="49" charset="0"/>
                <a:cs typeface="Courier New" pitchFamily="49" charset="0"/>
              </a:rPr>
              <a:t>[</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 </a:t>
            </a:r>
            <a:r>
              <a:rPr lang="en-US" sz="2400" b="1" dirty="0">
                <a:latin typeface="Courier New" pitchFamily="49" charset="0"/>
                <a:cs typeface="Courier New" pitchFamily="49" charset="0"/>
              </a:rPr>
              <a:t>then</a:t>
            </a:r>
          </a:p>
          <a:p>
            <a:pPr>
              <a:lnSpc>
                <a:spcPct val="75000"/>
              </a:lnSpc>
              <a:spcBef>
                <a:spcPct val="15000"/>
              </a:spcBef>
              <a:defRPr/>
            </a:pPr>
            <a:r>
              <a:rPr lang="en-US" sz="2400" dirty="0">
                <a:latin typeface="Courier New" pitchFamily="49" charset="0"/>
                <a:cs typeface="Courier New" pitchFamily="49" charset="0"/>
              </a:rPr>
              <a:t>      swap(</a:t>
            </a:r>
            <a:r>
              <a:rPr lang="en-US" sz="2400" i="1" dirty="0">
                <a:latin typeface="Courier New" pitchFamily="49" charset="0"/>
                <a:cs typeface="Courier New" pitchFamily="49" charset="0"/>
              </a:rPr>
              <a:t>H</a:t>
            </a:r>
            <a:r>
              <a:rPr lang="en-US" sz="2400" dirty="0">
                <a:latin typeface="Courier New" pitchFamily="49" charset="0"/>
                <a:cs typeface="Courier New" pitchFamily="49" charset="0"/>
              </a:rPr>
              <a:t>[</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a:t>
            </a:r>
            <a:r>
              <a:rPr lang="en-US" sz="2400" i="1" dirty="0">
                <a:latin typeface="Courier New" pitchFamily="49" charset="0"/>
                <a:cs typeface="Courier New" pitchFamily="49" charset="0"/>
              </a:rPr>
              <a:t>H</a:t>
            </a:r>
            <a:r>
              <a:rPr lang="en-US" sz="2400" dirty="0">
                <a:latin typeface="Courier New" pitchFamily="49" charset="0"/>
                <a:cs typeface="Courier New" pitchFamily="49" charset="0"/>
              </a:rPr>
              <a:t>[</a:t>
            </a:r>
            <a:r>
              <a:rPr lang="en-US" sz="2400" dirty="0">
                <a:latin typeface="Courier New" pitchFamily="49" charset="0"/>
                <a:cs typeface="Courier New" pitchFamily="49" charset="0"/>
                <a:sym typeface="Symbol" pitchFamily="18" charset="2"/>
              </a:rPr>
              <a:t></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/2</a:t>
            </a:r>
            <a:r>
              <a:rPr lang="en-US" sz="2400" dirty="0">
                <a:latin typeface="Courier New" pitchFamily="49" charset="0"/>
                <a:cs typeface="Courier New" pitchFamily="49" charset="0"/>
                <a:sym typeface="Symbol" pitchFamily="18" charset="2"/>
              </a:rPr>
              <a:t></a:t>
            </a:r>
            <a:r>
              <a:rPr lang="en-US" sz="2400" dirty="0">
                <a:latin typeface="Courier New" pitchFamily="49" charset="0"/>
                <a:cs typeface="Courier New" pitchFamily="49" charset="0"/>
              </a:rPr>
              <a:t>]);</a:t>
            </a:r>
          </a:p>
          <a:p>
            <a:pPr>
              <a:lnSpc>
                <a:spcPct val="75000"/>
              </a:lnSpc>
              <a:spcBef>
                <a:spcPct val="15000"/>
              </a:spcBef>
              <a:defRPr/>
            </a:pPr>
            <a:r>
              <a:rPr lang="en-US" sz="2400" dirty="0">
                <a:latin typeface="Courier New" pitchFamily="49" charset="0"/>
                <a:cs typeface="Courier New" pitchFamily="49" charset="0"/>
              </a:rPr>
              <a:t>   </a:t>
            </a:r>
            <a:r>
              <a:rPr lang="en-US" sz="2400" b="1" dirty="0">
                <a:latin typeface="Courier New" pitchFamily="49" charset="0"/>
                <a:cs typeface="Courier New" pitchFamily="49" charset="0"/>
              </a:rPr>
              <a:t>else</a:t>
            </a:r>
          </a:p>
          <a:p>
            <a:pPr>
              <a:lnSpc>
                <a:spcPct val="75000"/>
              </a:lnSpc>
              <a:spcBef>
                <a:spcPct val="15000"/>
              </a:spcBef>
              <a:defRPr/>
            </a:pPr>
            <a:r>
              <a:rPr lang="en-US" sz="2400" dirty="0">
                <a:latin typeface="Courier New" pitchFamily="49" charset="0"/>
                <a:cs typeface="Courier New" pitchFamily="49" charset="0"/>
              </a:rPr>
              <a:t>      </a:t>
            </a:r>
            <a:r>
              <a:rPr lang="en-US" sz="2400" i="1" dirty="0">
                <a:latin typeface="Courier New" pitchFamily="49" charset="0"/>
                <a:cs typeface="Courier New" pitchFamily="49" charset="0"/>
              </a:rPr>
              <a:t>done</a:t>
            </a:r>
            <a:r>
              <a:rPr lang="en-US" sz="2400" dirty="0">
                <a:latin typeface="Courier New" pitchFamily="49" charset="0"/>
                <a:cs typeface="Courier New" pitchFamily="49" charset="0"/>
              </a:rPr>
              <a:t> := true;</a:t>
            </a:r>
          </a:p>
          <a:p>
            <a:pPr>
              <a:lnSpc>
                <a:spcPct val="75000"/>
              </a:lnSpc>
              <a:spcBef>
                <a:spcPct val="15000"/>
              </a:spcBef>
              <a:defRPr/>
            </a:pPr>
            <a:r>
              <a:rPr lang="en-US" sz="2400" dirty="0">
                <a:latin typeface="Courier New" pitchFamily="49" charset="0"/>
                <a:cs typeface="Courier New" pitchFamily="49" charset="0"/>
              </a:rPr>
              <a:t>   </a:t>
            </a:r>
            <a:r>
              <a:rPr lang="en-US" sz="2400" b="1" dirty="0">
                <a:latin typeface="Courier New" pitchFamily="49" charset="0"/>
                <a:cs typeface="Courier New" pitchFamily="49" charset="0"/>
              </a:rPr>
              <a:t>end if</a:t>
            </a:r>
            <a:r>
              <a:rPr lang="en-US" sz="2400" dirty="0">
                <a:latin typeface="Courier New" pitchFamily="49" charset="0"/>
                <a:cs typeface="Courier New" pitchFamily="49" charset="0"/>
              </a:rPr>
              <a:t>;</a:t>
            </a:r>
          </a:p>
          <a:p>
            <a:pPr>
              <a:lnSpc>
                <a:spcPct val="75000"/>
              </a:lnSpc>
              <a:spcBef>
                <a:spcPct val="15000"/>
              </a:spcBef>
              <a:defRPr/>
            </a:pPr>
            <a:r>
              <a:rPr lang="en-US" sz="2400" dirty="0">
                <a:latin typeface="Courier New" pitchFamily="49" charset="0"/>
                <a:cs typeface="Courier New" pitchFamily="49" charset="0"/>
                <a:sym typeface="Symbol" pitchFamily="18" charset="2"/>
              </a:rPr>
              <a:t> </a:t>
            </a:r>
            <a:r>
              <a:rPr lang="en-US" sz="2400" b="1" dirty="0">
                <a:latin typeface="Courier New" pitchFamily="49" charset="0"/>
                <a:cs typeface="Courier New" pitchFamily="49" charset="0"/>
                <a:sym typeface="Symbol" pitchFamily="18" charset="2"/>
              </a:rPr>
              <a:t>until</a:t>
            </a:r>
            <a:r>
              <a:rPr lang="en-US" sz="2400" dirty="0">
                <a:latin typeface="Courier New" pitchFamily="49" charset="0"/>
                <a:cs typeface="Courier New" pitchFamily="49" charset="0"/>
                <a:sym typeface="Symbol" pitchFamily="18" charset="2"/>
              </a:rPr>
              <a:t> 2*</a:t>
            </a:r>
            <a:r>
              <a:rPr lang="en-US" sz="2400" i="1" dirty="0" err="1">
                <a:latin typeface="Courier New" pitchFamily="49" charset="0"/>
                <a:cs typeface="Courier New" pitchFamily="49" charset="0"/>
                <a:sym typeface="Symbol" pitchFamily="18" charset="2"/>
              </a:rPr>
              <a:t>i</a:t>
            </a:r>
            <a:r>
              <a:rPr lang="en-US" sz="2400" dirty="0">
                <a:latin typeface="Courier New" pitchFamily="49" charset="0"/>
                <a:cs typeface="Courier New" pitchFamily="49" charset="0"/>
                <a:sym typeface="Symbol" pitchFamily="18" charset="2"/>
              </a:rPr>
              <a:t> &gt; </a:t>
            </a:r>
            <a:r>
              <a:rPr lang="en-US" sz="2400" i="1" dirty="0">
                <a:latin typeface="Courier New" pitchFamily="49" charset="0"/>
                <a:cs typeface="Courier New" pitchFamily="49" charset="0"/>
                <a:sym typeface="Symbol" pitchFamily="18" charset="2"/>
              </a:rPr>
              <a:t>n</a:t>
            </a:r>
            <a:r>
              <a:rPr lang="en-US" sz="2400" dirty="0">
                <a:latin typeface="Courier New" pitchFamily="49" charset="0"/>
                <a:cs typeface="Courier New" pitchFamily="49" charset="0"/>
                <a:sym typeface="Symbol" pitchFamily="18" charset="2"/>
              </a:rPr>
              <a:t> or </a:t>
            </a:r>
            <a:r>
              <a:rPr lang="en-US" sz="2400" i="1" dirty="0">
                <a:latin typeface="Courier New" pitchFamily="49" charset="0"/>
                <a:cs typeface="Courier New" pitchFamily="49" charset="0"/>
                <a:sym typeface="Symbol" pitchFamily="18" charset="2"/>
              </a:rPr>
              <a:t>done</a:t>
            </a:r>
            <a:r>
              <a:rPr lang="en-US" sz="2400" dirty="0">
                <a:latin typeface="Courier New" pitchFamily="49" charset="0"/>
                <a:cs typeface="Courier New" pitchFamily="49" charset="0"/>
                <a:sym typeface="Symbol" pitchFamily="18" charset="2"/>
              </a:rPr>
              <a:t>;</a:t>
            </a:r>
          </a:p>
        </p:txBody>
      </p:sp>
      <p:sp>
        <p:nvSpPr>
          <p:cNvPr id="5" name="Slide Number Placeholder 4"/>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A67BAB3-574E-4B0F-9E21-85014593EBB6}" type="slidenum">
              <a:rPr lang="en-US">
                <a:solidFill>
                  <a:srgbClr val="FFFF99"/>
                </a:solidFill>
                <a:latin typeface="Times New Roman" panose="02020603050405020304" pitchFamily="18" charset="0"/>
              </a:rPr>
              <a:pPr eaLnBrk="1" hangingPunct="1"/>
              <a:t>14</a:t>
            </a:fld>
            <a:endParaRPr lang="en-US">
              <a:solidFill>
                <a:srgbClr val="FFFF99"/>
              </a:solidFill>
              <a:latin typeface="Times New Roman" panose="02020603050405020304" pitchFamily="18" charset="0"/>
            </a:endParaRPr>
          </a:p>
        </p:txBody>
      </p:sp>
      <p:sp>
        <p:nvSpPr>
          <p:cNvPr id="6" name="Rectangle 5"/>
          <p:cNvSpPr/>
          <p:nvPr/>
        </p:nvSpPr>
        <p:spPr>
          <a:xfrm>
            <a:off x="4211960" y="5589240"/>
            <a:ext cx="4724400" cy="576064"/>
          </a:xfrm>
          <a:prstGeom prst="rect">
            <a:avLst/>
          </a:prstGeom>
          <a:ln>
            <a:solidFill>
              <a:schemeClr val="tx1"/>
            </a:solidFill>
          </a:ln>
        </p:spPr>
        <p:txBody>
          <a:bodyPr anchor="ctr" anchorCtr="0">
            <a:noAutofit/>
          </a:bodyPr>
          <a:lstStyle/>
          <a:p>
            <a:r>
              <a:rPr lang="en-US" sz="1600" dirty="0"/>
              <a:t>What is the cost of Sift </a:t>
            </a:r>
            <a:r>
              <a:rPr lang="en-US" sz="1600" dirty="0" smtClean="0"/>
              <a:t>Down </a:t>
            </a:r>
            <a:r>
              <a:rPr lang="en-US" sz="1600" dirty="0"/>
              <a:t>in the worst case?</a:t>
            </a:r>
          </a:p>
        </p:txBody>
      </p:sp>
    </p:spTree>
    <p:extLst>
      <p:ext uri="{BB962C8B-B14F-4D97-AF65-F5344CB8AC3E}">
        <p14:creationId xmlns:p14="http://schemas.microsoft.com/office/powerpoint/2010/main" val="4175584950"/>
      </p:ext>
    </p:extLst>
  </p:cSld>
  <p:clrMapOvr>
    <a:masterClrMapping/>
  </p:clrMapOvr>
  <p:transition>
    <p:split orient="vert" dir="in"/>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885825"/>
            <a:ext cx="7772400" cy="685800"/>
          </a:xfrm>
        </p:spPr>
        <p:txBody>
          <a:bodyPr/>
          <a:lstStyle/>
          <a:p>
            <a:r>
              <a:rPr lang="en-US" sz="4000" smtClean="0"/>
              <a:t>Insertion into a Heap</a:t>
            </a:r>
          </a:p>
        </p:txBody>
      </p:sp>
      <p:sp>
        <p:nvSpPr>
          <p:cNvPr id="295939" name="Rectangle 3"/>
          <p:cNvSpPr>
            <a:spLocks noGrp="1" noChangeArrowheads="1"/>
          </p:cNvSpPr>
          <p:nvPr>
            <p:ph type="body" idx="1"/>
          </p:nvPr>
        </p:nvSpPr>
        <p:spPr>
          <a:xfrm>
            <a:off x="152400" y="1571625"/>
            <a:ext cx="8915400" cy="5210175"/>
          </a:xfrm>
        </p:spPr>
        <p:txBody>
          <a:bodyPr>
            <a:normAutofit/>
          </a:bodyPr>
          <a:lstStyle/>
          <a:p>
            <a:pPr>
              <a:lnSpc>
                <a:spcPct val="80000"/>
              </a:lnSpc>
              <a:defRPr/>
            </a:pPr>
            <a:r>
              <a:rPr lang="en-US" sz="2800" dirty="0"/>
              <a:t>To insert an element x into a heap:</a:t>
            </a:r>
          </a:p>
          <a:p>
            <a:pPr lvl="1">
              <a:lnSpc>
                <a:spcPct val="80000"/>
              </a:lnSpc>
              <a:defRPr/>
            </a:pPr>
            <a:r>
              <a:rPr lang="en-US" sz="2400" dirty="0"/>
              <a:t>Increase the size of the heap by 1</a:t>
            </a:r>
          </a:p>
          <a:p>
            <a:pPr lvl="1">
              <a:lnSpc>
                <a:spcPct val="80000"/>
              </a:lnSpc>
              <a:defRPr/>
            </a:pPr>
            <a:r>
              <a:rPr lang="en-US" sz="2400" dirty="0"/>
              <a:t>Append x to the end of the heap</a:t>
            </a:r>
          </a:p>
          <a:p>
            <a:pPr lvl="1">
              <a:lnSpc>
                <a:spcPct val="80000"/>
              </a:lnSpc>
              <a:defRPr/>
            </a:pPr>
            <a:r>
              <a:rPr lang="en-US" sz="2400" dirty="0"/>
              <a:t>Run the Sift-Up algorithm on x</a:t>
            </a:r>
            <a:r>
              <a:rPr lang="en-US" sz="2400" dirty="0" smtClean="0"/>
              <a:t>.</a:t>
            </a:r>
            <a:endParaRPr lang="en-US" sz="2400" dirty="0"/>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7E6A7EB-5150-403B-B5CE-901C65C9DB24}" type="slidenum">
              <a:rPr lang="en-US">
                <a:solidFill>
                  <a:srgbClr val="FFFF99"/>
                </a:solidFill>
                <a:latin typeface="Times New Roman" panose="02020603050405020304" pitchFamily="18" charset="0"/>
              </a:rPr>
              <a:pPr eaLnBrk="1" hangingPunct="1"/>
              <a:t>15</a:t>
            </a:fld>
            <a:endParaRPr lang="en-US">
              <a:solidFill>
                <a:srgbClr val="FFFF99"/>
              </a:solidFill>
              <a:latin typeface="Times New Roman" panose="02020603050405020304" pitchFamily="18" charset="0"/>
            </a:endParaRPr>
          </a:p>
        </p:txBody>
      </p:sp>
    </p:spTree>
  </p:cSld>
  <p:clrMapOvr>
    <a:masterClrMapping/>
  </p:clrMapOvr>
  <p:transition>
    <p:split orient="vert" dir="in"/>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885825"/>
            <a:ext cx="7772400" cy="685800"/>
          </a:xfrm>
        </p:spPr>
        <p:txBody>
          <a:bodyPr/>
          <a:lstStyle/>
          <a:p>
            <a:r>
              <a:rPr lang="en-US" sz="4000" smtClean="0"/>
              <a:t>Insertion into a Heap</a:t>
            </a:r>
          </a:p>
        </p:txBody>
      </p:sp>
      <p:sp>
        <p:nvSpPr>
          <p:cNvPr id="295939" name="Rectangle 3"/>
          <p:cNvSpPr>
            <a:spLocks noGrp="1" noChangeArrowheads="1"/>
          </p:cNvSpPr>
          <p:nvPr>
            <p:ph type="body" idx="1"/>
          </p:nvPr>
        </p:nvSpPr>
        <p:spPr>
          <a:xfrm>
            <a:off x="152400" y="1571625"/>
            <a:ext cx="8915400" cy="5210175"/>
          </a:xfrm>
        </p:spPr>
        <p:txBody>
          <a:bodyPr>
            <a:normAutofit/>
          </a:bodyPr>
          <a:lstStyle/>
          <a:p>
            <a:pPr>
              <a:lnSpc>
                <a:spcPct val="80000"/>
              </a:lnSpc>
              <a:defRPr/>
            </a:pPr>
            <a:r>
              <a:rPr lang="en-US" sz="2800" dirty="0"/>
              <a:t>To insert an element x into a heap:</a:t>
            </a:r>
          </a:p>
          <a:p>
            <a:pPr lvl="1">
              <a:lnSpc>
                <a:spcPct val="80000"/>
              </a:lnSpc>
              <a:defRPr/>
            </a:pPr>
            <a:r>
              <a:rPr lang="en-US" sz="2400" dirty="0"/>
              <a:t>Increase the size of the heap by 1</a:t>
            </a:r>
          </a:p>
          <a:p>
            <a:pPr lvl="1">
              <a:lnSpc>
                <a:spcPct val="80000"/>
              </a:lnSpc>
              <a:defRPr/>
            </a:pPr>
            <a:r>
              <a:rPr lang="en-US" sz="2400" dirty="0"/>
              <a:t>Append x to the end of the heap</a:t>
            </a:r>
          </a:p>
          <a:p>
            <a:pPr lvl="1">
              <a:lnSpc>
                <a:spcPct val="80000"/>
              </a:lnSpc>
              <a:defRPr/>
            </a:pPr>
            <a:r>
              <a:rPr lang="en-US" sz="2400" dirty="0"/>
              <a:t>Run the Sift-Up algorithm on x</a:t>
            </a:r>
            <a:r>
              <a:rPr lang="en-US" sz="2400" dirty="0" smtClean="0"/>
              <a:t>.</a:t>
            </a:r>
            <a:endParaRPr lang="en-US" sz="2400" dirty="0"/>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7E6A7EB-5150-403B-B5CE-901C65C9DB24}" type="slidenum">
              <a:rPr lang="en-US">
                <a:solidFill>
                  <a:srgbClr val="FFFF99"/>
                </a:solidFill>
                <a:latin typeface="Times New Roman" panose="02020603050405020304" pitchFamily="18" charset="0"/>
              </a:rPr>
              <a:pPr eaLnBrk="1" hangingPunct="1"/>
              <a:t>16</a:t>
            </a:fld>
            <a:endParaRPr lang="en-US">
              <a:solidFill>
                <a:srgbClr val="FFFF99"/>
              </a:solidFill>
              <a:latin typeface="Times New Roman" panose="02020603050405020304" pitchFamily="18" charset="0"/>
            </a:endParaRPr>
          </a:p>
        </p:txBody>
      </p:sp>
      <p:grpSp>
        <p:nvGrpSpPr>
          <p:cNvPr id="5" name="Group 4"/>
          <p:cNvGrpSpPr/>
          <p:nvPr/>
        </p:nvGrpSpPr>
        <p:grpSpPr>
          <a:xfrm>
            <a:off x="467544" y="3573016"/>
            <a:ext cx="3515821" cy="2302103"/>
            <a:chOff x="984171" y="1888315"/>
            <a:chExt cx="6185800" cy="3373415"/>
          </a:xfrm>
        </p:grpSpPr>
        <p:sp>
          <p:nvSpPr>
            <p:cNvPr id="6" name="Oval 4"/>
            <p:cNvSpPr>
              <a:spLocks noChangeArrowheads="1"/>
            </p:cNvSpPr>
            <p:nvPr/>
          </p:nvSpPr>
          <p:spPr bwMode="auto">
            <a:xfrm>
              <a:off x="4080515" y="1888315"/>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43</a:t>
              </a:r>
              <a:endParaRPr lang="en-US" sz="1200" dirty="0"/>
            </a:p>
          </p:txBody>
        </p:sp>
        <p:sp>
          <p:nvSpPr>
            <p:cNvPr id="7" name="Oval 4"/>
            <p:cNvSpPr>
              <a:spLocks noChangeArrowheads="1"/>
            </p:cNvSpPr>
            <p:nvPr/>
          </p:nvSpPr>
          <p:spPr bwMode="auto">
            <a:xfrm>
              <a:off x="2208307" y="3077640"/>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p>
              <a:pPr algn="ctr"/>
              <a:r>
                <a:rPr lang="en-US" sz="1200" dirty="0"/>
                <a:t>28</a:t>
              </a:r>
            </a:p>
          </p:txBody>
        </p:sp>
        <p:sp>
          <p:nvSpPr>
            <p:cNvPr id="8" name="Oval 4"/>
            <p:cNvSpPr>
              <a:spLocks noChangeArrowheads="1"/>
            </p:cNvSpPr>
            <p:nvPr/>
          </p:nvSpPr>
          <p:spPr bwMode="auto">
            <a:xfrm>
              <a:off x="5808707" y="3077640"/>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39</a:t>
              </a:r>
              <a:endParaRPr lang="en-US" sz="1200" dirty="0"/>
            </a:p>
          </p:txBody>
        </p:sp>
        <p:sp>
          <p:nvSpPr>
            <p:cNvPr id="9" name="Oval 4"/>
            <p:cNvSpPr>
              <a:spLocks noChangeArrowheads="1"/>
            </p:cNvSpPr>
            <p:nvPr/>
          </p:nvSpPr>
          <p:spPr bwMode="auto">
            <a:xfrm>
              <a:off x="1364906" y="4028751"/>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14</a:t>
              </a:r>
              <a:endParaRPr lang="en-US" sz="1200" dirty="0"/>
            </a:p>
          </p:txBody>
        </p:sp>
        <p:sp>
          <p:nvSpPr>
            <p:cNvPr id="10" name="Oval 4"/>
            <p:cNvSpPr>
              <a:spLocks noChangeArrowheads="1"/>
            </p:cNvSpPr>
            <p:nvPr/>
          </p:nvSpPr>
          <p:spPr bwMode="auto">
            <a:xfrm>
              <a:off x="3028020" y="4030133"/>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25</a:t>
              </a:r>
              <a:endParaRPr lang="en-US" sz="1200" dirty="0"/>
            </a:p>
          </p:txBody>
        </p:sp>
        <p:sp>
          <p:nvSpPr>
            <p:cNvPr id="11" name="Oval 4"/>
            <p:cNvSpPr>
              <a:spLocks noChangeArrowheads="1"/>
            </p:cNvSpPr>
            <p:nvPr/>
          </p:nvSpPr>
          <p:spPr bwMode="auto">
            <a:xfrm>
              <a:off x="4828020" y="4029221"/>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22</a:t>
              </a:r>
              <a:endParaRPr lang="en-US" sz="1200" dirty="0"/>
            </a:p>
          </p:txBody>
        </p:sp>
        <p:sp>
          <p:nvSpPr>
            <p:cNvPr id="12" name="Oval 4"/>
            <p:cNvSpPr>
              <a:spLocks noChangeArrowheads="1"/>
            </p:cNvSpPr>
            <p:nvPr/>
          </p:nvSpPr>
          <p:spPr bwMode="auto">
            <a:xfrm>
              <a:off x="984171" y="4881212"/>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9</a:t>
              </a:r>
              <a:endParaRPr lang="en-US" sz="1200" dirty="0"/>
            </a:p>
          </p:txBody>
        </p:sp>
        <p:sp>
          <p:nvSpPr>
            <p:cNvPr id="13" name="Oval 4"/>
            <p:cNvSpPr>
              <a:spLocks noChangeArrowheads="1"/>
            </p:cNvSpPr>
            <p:nvPr/>
          </p:nvSpPr>
          <p:spPr bwMode="auto">
            <a:xfrm>
              <a:off x="1659666" y="4881212"/>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13</a:t>
              </a:r>
              <a:endParaRPr lang="en-US" sz="1200" dirty="0"/>
            </a:p>
          </p:txBody>
        </p:sp>
        <p:sp>
          <p:nvSpPr>
            <p:cNvPr id="14" name="Oval 4"/>
            <p:cNvSpPr>
              <a:spLocks noChangeArrowheads="1"/>
            </p:cNvSpPr>
            <p:nvPr/>
          </p:nvSpPr>
          <p:spPr bwMode="auto">
            <a:xfrm>
              <a:off x="2640355" y="4881212"/>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5</a:t>
              </a:r>
              <a:endParaRPr lang="en-US" sz="1200" dirty="0"/>
            </a:p>
          </p:txBody>
        </p:sp>
        <p:sp>
          <p:nvSpPr>
            <p:cNvPr id="15" name="Oval 4"/>
            <p:cNvSpPr>
              <a:spLocks noChangeArrowheads="1"/>
            </p:cNvSpPr>
            <p:nvPr/>
          </p:nvSpPr>
          <p:spPr bwMode="auto">
            <a:xfrm>
              <a:off x="3333851" y="4881212"/>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18</a:t>
              </a:r>
              <a:endParaRPr lang="en-US" sz="1200" dirty="0"/>
            </a:p>
          </p:txBody>
        </p:sp>
        <p:sp>
          <p:nvSpPr>
            <p:cNvPr id="16" name="Oval 4"/>
            <p:cNvSpPr>
              <a:spLocks noChangeArrowheads="1"/>
            </p:cNvSpPr>
            <p:nvPr/>
          </p:nvSpPr>
          <p:spPr bwMode="auto">
            <a:xfrm>
              <a:off x="4440555" y="4881212"/>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20</a:t>
              </a:r>
              <a:endParaRPr lang="en-US" sz="1200" dirty="0"/>
            </a:p>
          </p:txBody>
        </p:sp>
        <p:cxnSp>
          <p:nvCxnSpPr>
            <p:cNvPr id="17" name="Straight Connector 16"/>
            <p:cNvCxnSpPr>
              <a:stCxn id="6" idx="4"/>
              <a:endCxn id="7" idx="0"/>
            </p:cNvCxnSpPr>
            <p:nvPr/>
          </p:nvCxnSpPr>
          <p:spPr bwMode="auto">
            <a:xfrm flipH="1">
              <a:off x="2482627" y="2268833"/>
              <a:ext cx="1872208" cy="80880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 name="Straight Connector 17"/>
            <p:cNvCxnSpPr>
              <a:stCxn id="6" idx="4"/>
              <a:endCxn id="8" idx="0"/>
            </p:cNvCxnSpPr>
            <p:nvPr/>
          </p:nvCxnSpPr>
          <p:spPr bwMode="auto">
            <a:xfrm>
              <a:off x="4354835" y="2268833"/>
              <a:ext cx="1728192" cy="80880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 name="Straight Connector 18"/>
            <p:cNvCxnSpPr>
              <a:stCxn id="7" idx="4"/>
              <a:endCxn id="9" idx="0"/>
            </p:cNvCxnSpPr>
            <p:nvPr/>
          </p:nvCxnSpPr>
          <p:spPr bwMode="auto">
            <a:xfrm flipH="1">
              <a:off x="1639225" y="3458158"/>
              <a:ext cx="843402" cy="5705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 name="Straight Connector 19"/>
            <p:cNvCxnSpPr>
              <a:stCxn id="7" idx="4"/>
              <a:endCxn id="10" idx="0"/>
            </p:cNvCxnSpPr>
            <p:nvPr/>
          </p:nvCxnSpPr>
          <p:spPr bwMode="auto">
            <a:xfrm>
              <a:off x="2482627" y="3458158"/>
              <a:ext cx="819713" cy="57197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 name="Straight Connector 20"/>
            <p:cNvCxnSpPr>
              <a:stCxn id="9" idx="4"/>
              <a:endCxn id="12" idx="0"/>
            </p:cNvCxnSpPr>
            <p:nvPr/>
          </p:nvCxnSpPr>
          <p:spPr bwMode="auto">
            <a:xfrm flipH="1">
              <a:off x="1258491" y="4409269"/>
              <a:ext cx="380735" cy="47194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 name="Straight Connector 21"/>
            <p:cNvCxnSpPr>
              <a:stCxn id="9" idx="4"/>
              <a:endCxn id="13" idx="0"/>
            </p:cNvCxnSpPr>
            <p:nvPr/>
          </p:nvCxnSpPr>
          <p:spPr bwMode="auto">
            <a:xfrm>
              <a:off x="1639225" y="4409269"/>
              <a:ext cx="294761" cy="47194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 name="Straight Connector 22"/>
            <p:cNvCxnSpPr>
              <a:stCxn id="10" idx="4"/>
              <a:endCxn id="14" idx="0"/>
            </p:cNvCxnSpPr>
            <p:nvPr/>
          </p:nvCxnSpPr>
          <p:spPr bwMode="auto">
            <a:xfrm flipH="1">
              <a:off x="2914675" y="4410651"/>
              <a:ext cx="387665" cy="47056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 name="Straight Connector 23"/>
            <p:cNvCxnSpPr>
              <a:stCxn id="10" idx="4"/>
              <a:endCxn id="15" idx="0"/>
            </p:cNvCxnSpPr>
            <p:nvPr/>
          </p:nvCxnSpPr>
          <p:spPr bwMode="auto">
            <a:xfrm>
              <a:off x="3302340" y="4410651"/>
              <a:ext cx="305831" cy="47056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 name="Straight Connector 24"/>
            <p:cNvCxnSpPr>
              <a:stCxn id="11" idx="4"/>
              <a:endCxn id="16" idx="0"/>
            </p:cNvCxnSpPr>
            <p:nvPr/>
          </p:nvCxnSpPr>
          <p:spPr bwMode="auto">
            <a:xfrm flipH="1">
              <a:off x="4714875" y="4409739"/>
              <a:ext cx="387464" cy="47147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6" name="Straight Connector 25"/>
            <p:cNvCxnSpPr>
              <a:stCxn id="8" idx="4"/>
              <a:endCxn id="11" idx="0"/>
            </p:cNvCxnSpPr>
            <p:nvPr/>
          </p:nvCxnSpPr>
          <p:spPr bwMode="auto">
            <a:xfrm flipH="1">
              <a:off x="5102339" y="3458158"/>
              <a:ext cx="980687" cy="571063"/>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Oval 4"/>
            <p:cNvSpPr>
              <a:spLocks noChangeArrowheads="1"/>
            </p:cNvSpPr>
            <p:nvPr/>
          </p:nvSpPr>
          <p:spPr bwMode="auto">
            <a:xfrm>
              <a:off x="6621332" y="4028751"/>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16</a:t>
              </a:r>
              <a:endParaRPr lang="en-US" sz="1200" dirty="0"/>
            </a:p>
          </p:txBody>
        </p:sp>
        <p:cxnSp>
          <p:nvCxnSpPr>
            <p:cNvPr id="28" name="Straight Connector 27"/>
            <p:cNvCxnSpPr>
              <a:stCxn id="8" idx="4"/>
              <a:endCxn id="27" idx="0"/>
            </p:cNvCxnSpPr>
            <p:nvPr/>
          </p:nvCxnSpPr>
          <p:spPr bwMode="auto">
            <a:xfrm>
              <a:off x="6083027" y="3458158"/>
              <a:ext cx="812624" cy="5705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Tree>
    <p:extLst>
      <p:ext uri="{BB962C8B-B14F-4D97-AF65-F5344CB8AC3E}">
        <p14:creationId xmlns:p14="http://schemas.microsoft.com/office/powerpoint/2010/main" val="4020783460"/>
      </p:ext>
    </p:extLst>
  </p:cSld>
  <p:clrMapOvr>
    <a:masterClrMapping/>
  </p:clrMapOvr>
  <p:transition>
    <p:split orient="vert" dir="in"/>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885825"/>
            <a:ext cx="7772400" cy="685800"/>
          </a:xfrm>
        </p:spPr>
        <p:txBody>
          <a:bodyPr/>
          <a:lstStyle/>
          <a:p>
            <a:r>
              <a:rPr lang="en-US" sz="4000" smtClean="0"/>
              <a:t>Insertion into a Heap</a:t>
            </a:r>
          </a:p>
        </p:txBody>
      </p:sp>
      <p:sp>
        <p:nvSpPr>
          <p:cNvPr id="295939" name="Rectangle 3"/>
          <p:cNvSpPr>
            <a:spLocks noGrp="1" noChangeArrowheads="1"/>
          </p:cNvSpPr>
          <p:nvPr>
            <p:ph type="body" idx="1"/>
          </p:nvPr>
        </p:nvSpPr>
        <p:spPr>
          <a:xfrm>
            <a:off x="152400" y="1571625"/>
            <a:ext cx="8915400" cy="5210175"/>
          </a:xfrm>
        </p:spPr>
        <p:txBody>
          <a:bodyPr>
            <a:normAutofit lnSpcReduction="10000"/>
          </a:bodyPr>
          <a:lstStyle/>
          <a:p>
            <a:pPr>
              <a:lnSpc>
                <a:spcPct val="80000"/>
              </a:lnSpc>
              <a:defRPr/>
            </a:pPr>
            <a:r>
              <a:rPr lang="en-US" sz="2800" dirty="0"/>
              <a:t>To insert an element x into a heap:</a:t>
            </a:r>
          </a:p>
          <a:p>
            <a:pPr lvl="1">
              <a:lnSpc>
                <a:spcPct val="80000"/>
              </a:lnSpc>
              <a:defRPr/>
            </a:pPr>
            <a:r>
              <a:rPr lang="en-US" sz="2400" dirty="0"/>
              <a:t>Increase the size of the heap by 1</a:t>
            </a:r>
          </a:p>
          <a:p>
            <a:pPr lvl="1">
              <a:lnSpc>
                <a:spcPct val="80000"/>
              </a:lnSpc>
              <a:defRPr/>
            </a:pPr>
            <a:r>
              <a:rPr lang="en-US" sz="2400" dirty="0"/>
              <a:t>Append x to the end of the heap</a:t>
            </a:r>
          </a:p>
          <a:p>
            <a:pPr lvl="1">
              <a:lnSpc>
                <a:spcPct val="80000"/>
              </a:lnSpc>
              <a:defRPr/>
            </a:pPr>
            <a:r>
              <a:rPr lang="en-US" sz="2400" dirty="0"/>
              <a:t>Run the Sift-Up algorithm on x.</a:t>
            </a:r>
          </a:p>
          <a:p>
            <a:pPr lvl="1">
              <a:lnSpc>
                <a:spcPct val="80000"/>
              </a:lnSpc>
              <a:defRPr/>
            </a:pPr>
            <a:endParaRPr lang="en-US" sz="2400" dirty="0"/>
          </a:p>
          <a:p>
            <a:pPr>
              <a:lnSpc>
                <a:spcPct val="80000"/>
              </a:lnSpc>
              <a:buFontTx/>
              <a:buNone/>
              <a:defRPr/>
            </a:pPr>
            <a:r>
              <a:rPr lang="en-US" sz="2800" b="1" dirty="0">
                <a:latin typeface="Courier New" pitchFamily="49" charset="0"/>
                <a:cs typeface="Courier New" pitchFamily="49" charset="0"/>
              </a:rPr>
              <a:t>Algorithm </a:t>
            </a:r>
            <a:r>
              <a:rPr lang="en-US" sz="2800" dirty="0">
                <a:latin typeface="Courier New" pitchFamily="49" charset="0"/>
                <a:cs typeface="Courier New" pitchFamily="49" charset="0"/>
              </a:rPr>
              <a:t>insert</a:t>
            </a:r>
          </a:p>
          <a:p>
            <a:pPr>
              <a:lnSpc>
                <a:spcPct val="80000"/>
              </a:lnSpc>
              <a:buFontTx/>
              <a:buNone/>
              <a:defRPr/>
            </a:pPr>
            <a:r>
              <a:rPr lang="en-US" sz="2800" b="1" dirty="0">
                <a:latin typeface="Courier New" pitchFamily="49" charset="0"/>
                <a:cs typeface="Courier New" pitchFamily="49" charset="0"/>
              </a:rPr>
              <a:t>Input: </a:t>
            </a:r>
            <a:r>
              <a:rPr lang="en-US" sz="2800" dirty="0">
                <a:latin typeface="Courier New" pitchFamily="49" charset="0"/>
                <a:cs typeface="Courier New" pitchFamily="49" charset="0"/>
              </a:rPr>
              <a:t>A heap </a:t>
            </a:r>
            <a:r>
              <a:rPr lang="en-US" sz="2800" i="1" dirty="0">
                <a:latin typeface="Courier New" pitchFamily="49" charset="0"/>
                <a:cs typeface="Courier New" pitchFamily="49" charset="0"/>
              </a:rPr>
              <a:t>H</a:t>
            </a:r>
            <a:r>
              <a:rPr lang="en-US" sz="2800" dirty="0">
                <a:latin typeface="Courier New" pitchFamily="49" charset="0"/>
                <a:cs typeface="Courier New" pitchFamily="49" charset="0"/>
              </a:rPr>
              <a:t>[1..</a:t>
            </a:r>
            <a:r>
              <a:rPr lang="en-US" sz="2800" i="1" dirty="0">
                <a:latin typeface="Courier New" pitchFamily="49" charset="0"/>
                <a:cs typeface="Courier New" pitchFamily="49" charset="0"/>
              </a:rPr>
              <a:t>n</a:t>
            </a:r>
            <a:r>
              <a:rPr lang="en-US" sz="2800" dirty="0">
                <a:latin typeface="Courier New" pitchFamily="49" charset="0"/>
                <a:cs typeface="Courier New" pitchFamily="49" charset="0"/>
              </a:rPr>
              <a:t>] &amp; a heap element </a:t>
            </a:r>
            <a:r>
              <a:rPr lang="en-US" sz="2800" i="1" dirty="0">
                <a:latin typeface="Courier New" pitchFamily="49" charset="0"/>
                <a:cs typeface="Courier New" pitchFamily="49" charset="0"/>
              </a:rPr>
              <a:t>x</a:t>
            </a:r>
            <a:r>
              <a:rPr lang="en-US" sz="2800" dirty="0">
                <a:latin typeface="Courier New" pitchFamily="49" charset="0"/>
                <a:cs typeface="Courier New" pitchFamily="49" charset="0"/>
              </a:rPr>
              <a:t>.</a:t>
            </a:r>
          </a:p>
          <a:p>
            <a:pPr>
              <a:lnSpc>
                <a:spcPct val="80000"/>
              </a:lnSpc>
              <a:buFontTx/>
              <a:buNone/>
              <a:defRPr/>
            </a:pPr>
            <a:r>
              <a:rPr lang="en-US" sz="2800" b="1" dirty="0">
                <a:latin typeface="Courier New" pitchFamily="49" charset="0"/>
                <a:cs typeface="Courier New" pitchFamily="49" charset="0"/>
              </a:rPr>
              <a:t>Output: </a:t>
            </a:r>
            <a:r>
              <a:rPr lang="en-US" sz="2800" dirty="0">
                <a:latin typeface="Courier New" pitchFamily="49" charset="0"/>
                <a:cs typeface="Courier New" pitchFamily="49" charset="0"/>
              </a:rPr>
              <a:t>A new heap </a:t>
            </a:r>
            <a:r>
              <a:rPr lang="en-US" sz="2800" i="1" dirty="0">
                <a:latin typeface="Courier New" pitchFamily="49" charset="0"/>
                <a:cs typeface="Courier New" pitchFamily="49" charset="0"/>
              </a:rPr>
              <a:t>H</a:t>
            </a:r>
            <a:r>
              <a:rPr lang="en-US" sz="2800" dirty="0">
                <a:latin typeface="Courier New" pitchFamily="49" charset="0"/>
                <a:cs typeface="Courier New" pitchFamily="49" charset="0"/>
              </a:rPr>
              <a:t>[1..</a:t>
            </a:r>
            <a:r>
              <a:rPr lang="en-US" sz="2800" i="1" dirty="0">
                <a:latin typeface="Courier New" pitchFamily="49" charset="0"/>
                <a:cs typeface="Courier New" pitchFamily="49" charset="0"/>
              </a:rPr>
              <a:t>n</a:t>
            </a:r>
            <a:r>
              <a:rPr lang="en-US" sz="2800" dirty="0">
                <a:latin typeface="Courier New" pitchFamily="49" charset="0"/>
                <a:cs typeface="Courier New" pitchFamily="49" charset="0"/>
              </a:rPr>
              <a:t>+1] with </a:t>
            </a:r>
            <a:r>
              <a:rPr lang="en-US" sz="2800" i="1" dirty="0">
                <a:latin typeface="Courier New" pitchFamily="49" charset="0"/>
                <a:cs typeface="Courier New" pitchFamily="49" charset="0"/>
              </a:rPr>
              <a:t>x </a:t>
            </a:r>
          </a:p>
          <a:p>
            <a:pPr>
              <a:lnSpc>
                <a:spcPct val="80000"/>
              </a:lnSpc>
              <a:buFontTx/>
              <a:buNone/>
              <a:defRPr/>
            </a:pPr>
            <a:r>
              <a:rPr lang="en-US" sz="2800" dirty="0">
                <a:latin typeface="Courier New" pitchFamily="49" charset="0"/>
                <a:cs typeface="Courier New" pitchFamily="49" charset="0"/>
              </a:rPr>
              <a:t>        being one of its elements.</a:t>
            </a:r>
          </a:p>
          <a:p>
            <a:pPr>
              <a:lnSpc>
                <a:spcPct val="80000"/>
              </a:lnSpc>
              <a:buFontTx/>
              <a:buNone/>
              <a:defRPr/>
            </a:pPr>
            <a:r>
              <a:rPr lang="en-US" sz="2800" dirty="0">
                <a:latin typeface="Courier New" pitchFamily="49" charset="0"/>
                <a:cs typeface="Courier New" pitchFamily="49" charset="0"/>
              </a:rPr>
              <a:t>1. </a:t>
            </a:r>
            <a:r>
              <a:rPr lang="en-US" sz="2800" i="1" dirty="0">
                <a:latin typeface="Courier New" pitchFamily="49" charset="0"/>
                <a:cs typeface="Courier New" pitchFamily="49" charset="0"/>
              </a:rPr>
              <a:t>n</a:t>
            </a:r>
            <a:r>
              <a:rPr lang="en-US" sz="2800" dirty="0">
                <a:latin typeface="Courier New" pitchFamily="49" charset="0"/>
                <a:cs typeface="Courier New" pitchFamily="49" charset="0"/>
              </a:rPr>
              <a:t> := </a:t>
            </a:r>
            <a:r>
              <a:rPr lang="en-US" sz="2800" i="1" dirty="0">
                <a:latin typeface="Courier New" pitchFamily="49" charset="0"/>
                <a:cs typeface="Courier New" pitchFamily="49" charset="0"/>
              </a:rPr>
              <a:t>n </a:t>
            </a:r>
            <a:r>
              <a:rPr lang="en-US" sz="2800" dirty="0">
                <a:latin typeface="Courier New" pitchFamily="49" charset="0"/>
                <a:cs typeface="Courier New" pitchFamily="49" charset="0"/>
              </a:rPr>
              <a:t>+ 1;</a:t>
            </a:r>
          </a:p>
          <a:p>
            <a:pPr>
              <a:lnSpc>
                <a:spcPct val="80000"/>
              </a:lnSpc>
              <a:buFontTx/>
              <a:buNone/>
              <a:defRPr/>
            </a:pPr>
            <a:r>
              <a:rPr lang="en-US" sz="2800" dirty="0">
                <a:latin typeface="Courier New" pitchFamily="49" charset="0"/>
                <a:cs typeface="Courier New" pitchFamily="49" charset="0"/>
              </a:rPr>
              <a:t>2. </a:t>
            </a:r>
            <a:r>
              <a:rPr lang="en-US" sz="2800" i="1" dirty="0">
                <a:latin typeface="Courier New" pitchFamily="49" charset="0"/>
                <a:cs typeface="Courier New" pitchFamily="49" charset="0"/>
              </a:rPr>
              <a:t>H</a:t>
            </a:r>
            <a:r>
              <a:rPr lang="en-US" sz="2800" dirty="0">
                <a:latin typeface="Courier New" pitchFamily="49" charset="0"/>
                <a:cs typeface="Courier New" pitchFamily="49" charset="0"/>
              </a:rPr>
              <a:t>[</a:t>
            </a:r>
            <a:r>
              <a:rPr lang="en-US" sz="2800" i="1" dirty="0">
                <a:latin typeface="Courier New" pitchFamily="49" charset="0"/>
                <a:cs typeface="Courier New" pitchFamily="49" charset="0"/>
              </a:rPr>
              <a:t>n</a:t>
            </a:r>
            <a:r>
              <a:rPr lang="en-US" sz="2800" dirty="0">
                <a:latin typeface="Courier New" pitchFamily="49" charset="0"/>
                <a:cs typeface="Courier New" pitchFamily="49" charset="0"/>
              </a:rPr>
              <a:t>] := </a:t>
            </a:r>
            <a:r>
              <a:rPr lang="en-US" sz="2800" i="1" dirty="0">
                <a:latin typeface="Courier New" pitchFamily="49" charset="0"/>
                <a:cs typeface="Courier New" pitchFamily="49" charset="0"/>
              </a:rPr>
              <a:t>x</a:t>
            </a:r>
            <a:r>
              <a:rPr lang="en-US" sz="2800" dirty="0">
                <a:latin typeface="Courier New" pitchFamily="49" charset="0"/>
                <a:cs typeface="Courier New" pitchFamily="49" charset="0"/>
              </a:rPr>
              <a:t>;</a:t>
            </a:r>
          </a:p>
          <a:p>
            <a:pPr>
              <a:lnSpc>
                <a:spcPct val="80000"/>
              </a:lnSpc>
              <a:buFontTx/>
              <a:buNone/>
              <a:defRPr/>
            </a:pPr>
            <a:r>
              <a:rPr lang="en-US" sz="2800" dirty="0">
                <a:latin typeface="Courier New" pitchFamily="49" charset="0"/>
                <a:cs typeface="Courier New" pitchFamily="49" charset="0"/>
              </a:rPr>
              <a:t>3. Sift-Up(</a:t>
            </a:r>
            <a:r>
              <a:rPr lang="en-US" sz="2800" i="1" dirty="0">
                <a:latin typeface="Courier New" pitchFamily="49" charset="0"/>
                <a:cs typeface="Courier New" pitchFamily="49" charset="0"/>
              </a:rPr>
              <a:t>H</a:t>
            </a:r>
            <a:r>
              <a:rPr lang="en-US" sz="2800" dirty="0">
                <a:latin typeface="Courier New" pitchFamily="49" charset="0"/>
                <a:cs typeface="Courier New" pitchFamily="49" charset="0"/>
              </a:rPr>
              <a:t>, </a:t>
            </a:r>
            <a:r>
              <a:rPr lang="en-US" sz="2800" i="1" dirty="0">
                <a:latin typeface="Courier New" pitchFamily="49" charset="0"/>
                <a:cs typeface="Courier New" pitchFamily="49" charset="0"/>
              </a:rPr>
              <a:t>n</a:t>
            </a:r>
            <a:r>
              <a:rPr lang="en-US" sz="2800" dirty="0">
                <a:latin typeface="Courier New" pitchFamily="49" charset="0"/>
                <a:cs typeface="Courier New" pitchFamily="49" charset="0"/>
              </a:rPr>
              <a:t>);</a:t>
            </a:r>
          </a:p>
          <a:p>
            <a:pPr>
              <a:lnSpc>
                <a:spcPct val="80000"/>
              </a:lnSpc>
              <a:buFontTx/>
              <a:buNone/>
              <a:defRPr/>
            </a:pPr>
            <a:endParaRPr lang="en-US" sz="2800" dirty="0">
              <a:latin typeface="Courier New" pitchFamily="49" charset="0"/>
              <a:cs typeface="Courier New" pitchFamily="49" charset="0"/>
            </a:endParaRPr>
          </a:p>
          <a:p>
            <a:pPr>
              <a:lnSpc>
                <a:spcPct val="80000"/>
              </a:lnSpc>
              <a:defRPr/>
            </a:pPr>
            <a:r>
              <a:rPr lang="en-US" sz="2800" dirty="0"/>
              <a:t>The cost of this operation in the worst case is:</a:t>
            </a: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7E6A7EB-5150-403B-B5CE-901C65C9DB24}" type="slidenum">
              <a:rPr lang="en-US">
                <a:solidFill>
                  <a:srgbClr val="FFFF99"/>
                </a:solidFill>
                <a:latin typeface="Times New Roman" panose="02020603050405020304" pitchFamily="18" charset="0"/>
              </a:rPr>
              <a:pPr eaLnBrk="1" hangingPunct="1"/>
              <a:t>17</a:t>
            </a:fld>
            <a:endParaRPr lang="en-US">
              <a:solidFill>
                <a:srgbClr val="FFFF99"/>
              </a:solidFill>
              <a:latin typeface="Times New Roman" panose="02020603050405020304" pitchFamily="18" charset="0"/>
            </a:endParaRPr>
          </a:p>
        </p:txBody>
      </p:sp>
    </p:spTree>
    <p:extLst>
      <p:ext uri="{BB962C8B-B14F-4D97-AF65-F5344CB8AC3E}">
        <p14:creationId xmlns:p14="http://schemas.microsoft.com/office/powerpoint/2010/main" val="4131026105"/>
      </p:ext>
    </p:extLst>
  </p:cSld>
  <p:clrMapOvr>
    <a:masterClrMapping/>
  </p:clrMapOvr>
  <p:transition>
    <p:split orient="vert" dir="in"/>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809625"/>
            <a:ext cx="7772400" cy="762000"/>
          </a:xfrm>
        </p:spPr>
        <p:txBody>
          <a:bodyPr/>
          <a:lstStyle/>
          <a:p>
            <a:r>
              <a:rPr lang="en-US" smtClean="0"/>
              <a:t>Deletion from a Heap</a:t>
            </a: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3A6760F-36EE-4155-9B7D-D49C0844921F}" type="slidenum">
              <a:rPr lang="en-US">
                <a:solidFill>
                  <a:srgbClr val="FFFF99"/>
                </a:solidFill>
                <a:latin typeface="Times New Roman" panose="02020603050405020304" pitchFamily="18" charset="0"/>
              </a:rPr>
              <a:pPr eaLnBrk="1" hangingPunct="1"/>
              <a:t>18</a:t>
            </a:fld>
            <a:endParaRPr lang="en-US">
              <a:solidFill>
                <a:srgbClr val="FFFF99"/>
              </a:solidFill>
              <a:latin typeface="Times New Roman" panose="02020603050405020304" pitchFamily="18" charset="0"/>
            </a:endParaRPr>
          </a:p>
        </p:txBody>
      </p:sp>
      <p:grpSp>
        <p:nvGrpSpPr>
          <p:cNvPr id="6" name="Group 5"/>
          <p:cNvGrpSpPr/>
          <p:nvPr/>
        </p:nvGrpSpPr>
        <p:grpSpPr>
          <a:xfrm>
            <a:off x="395536" y="1607362"/>
            <a:ext cx="3515821" cy="2302103"/>
            <a:chOff x="984171" y="1888315"/>
            <a:chExt cx="6185800" cy="3373415"/>
          </a:xfrm>
        </p:grpSpPr>
        <p:sp>
          <p:nvSpPr>
            <p:cNvPr id="7" name="Oval 4"/>
            <p:cNvSpPr>
              <a:spLocks noChangeArrowheads="1"/>
            </p:cNvSpPr>
            <p:nvPr/>
          </p:nvSpPr>
          <p:spPr bwMode="auto">
            <a:xfrm>
              <a:off x="4080515" y="1888315"/>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43</a:t>
              </a:r>
              <a:endParaRPr lang="en-US" sz="1200" dirty="0"/>
            </a:p>
          </p:txBody>
        </p:sp>
        <p:sp>
          <p:nvSpPr>
            <p:cNvPr id="8" name="Oval 4"/>
            <p:cNvSpPr>
              <a:spLocks noChangeArrowheads="1"/>
            </p:cNvSpPr>
            <p:nvPr/>
          </p:nvSpPr>
          <p:spPr bwMode="auto">
            <a:xfrm>
              <a:off x="2208307" y="3077640"/>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p>
              <a:pPr algn="ctr"/>
              <a:r>
                <a:rPr lang="en-US" sz="1200" dirty="0"/>
                <a:t>28</a:t>
              </a:r>
            </a:p>
          </p:txBody>
        </p:sp>
        <p:sp>
          <p:nvSpPr>
            <p:cNvPr id="9" name="Oval 4"/>
            <p:cNvSpPr>
              <a:spLocks noChangeArrowheads="1"/>
            </p:cNvSpPr>
            <p:nvPr/>
          </p:nvSpPr>
          <p:spPr bwMode="auto">
            <a:xfrm>
              <a:off x="5808707" y="3077640"/>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39</a:t>
              </a:r>
              <a:endParaRPr lang="en-US" sz="1200" dirty="0"/>
            </a:p>
          </p:txBody>
        </p:sp>
        <p:sp>
          <p:nvSpPr>
            <p:cNvPr id="10" name="Oval 4"/>
            <p:cNvSpPr>
              <a:spLocks noChangeArrowheads="1"/>
            </p:cNvSpPr>
            <p:nvPr/>
          </p:nvSpPr>
          <p:spPr bwMode="auto">
            <a:xfrm>
              <a:off x="1364906" y="4028751"/>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14</a:t>
              </a:r>
              <a:endParaRPr lang="en-US" sz="1200" dirty="0"/>
            </a:p>
          </p:txBody>
        </p:sp>
        <p:sp>
          <p:nvSpPr>
            <p:cNvPr id="11" name="Oval 4"/>
            <p:cNvSpPr>
              <a:spLocks noChangeArrowheads="1"/>
            </p:cNvSpPr>
            <p:nvPr/>
          </p:nvSpPr>
          <p:spPr bwMode="auto">
            <a:xfrm>
              <a:off x="3028020" y="4030133"/>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25</a:t>
              </a:r>
              <a:endParaRPr lang="en-US" sz="1200" dirty="0"/>
            </a:p>
          </p:txBody>
        </p:sp>
        <p:sp>
          <p:nvSpPr>
            <p:cNvPr id="12" name="Oval 4"/>
            <p:cNvSpPr>
              <a:spLocks noChangeArrowheads="1"/>
            </p:cNvSpPr>
            <p:nvPr/>
          </p:nvSpPr>
          <p:spPr bwMode="auto">
            <a:xfrm>
              <a:off x="4828020" y="4029221"/>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22</a:t>
              </a:r>
              <a:endParaRPr lang="en-US" sz="1200" dirty="0"/>
            </a:p>
          </p:txBody>
        </p:sp>
        <p:sp>
          <p:nvSpPr>
            <p:cNvPr id="13" name="Oval 4"/>
            <p:cNvSpPr>
              <a:spLocks noChangeArrowheads="1"/>
            </p:cNvSpPr>
            <p:nvPr/>
          </p:nvSpPr>
          <p:spPr bwMode="auto">
            <a:xfrm>
              <a:off x="984171" y="4881212"/>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9</a:t>
              </a:r>
              <a:endParaRPr lang="en-US" sz="1200" dirty="0"/>
            </a:p>
          </p:txBody>
        </p:sp>
        <p:sp>
          <p:nvSpPr>
            <p:cNvPr id="14" name="Oval 4"/>
            <p:cNvSpPr>
              <a:spLocks noChangeArrowheads="1"/>
            </p:cNvSpPr>
            <p:nvPr/>
          </p:nvSpPr>
          <p:spPr bwMode="auto">
            <a:xfrm>
              <a:off x="1659666" y="4881212"/>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13</a:t>
              </a:r>
              <a:endParaRPr lang="en-US" sz="1200" dirty="0"/>
            </a:p>
          </p:txBody>
        </p:sp>
        <p:sp>
          <p:nvSpPr>
            <p:cNvPr id="15" name="Oval 4"/>
            <p:cNvSpPr>
              <a:spLocks noChangeArrowheads="1"/>
            </p:cNvSpPr>
            <p:nvPr/>
          </p:nvSpPr>
          <p:spPr bwMode="auto">
            <a:xfrm>
              <a:off x="2640355" y="4881212"/>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5</a:t>
              </a:r>
              <a:endParaRPr lang="en-US" sz="1200" dirty="0"/>
            </a:p>
          </p:txBody>
        </p:sp>
        <p:sp>
          <p:nvSpPr>
            <p:cNvPr id="16" name="Oval 4"/>
            <p:cNvSpPr>
              <a:spLocks noChangeArrowheads="1"/>
            </p:cNvSpPr>
            <p:nvPr/>
          </p:nvSpPr>
          <p:spPr bwMode="auto">
            <a:xfrm>
              <a:off x="3333851" y="4881212"/>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18</a:t>
              </a:r>
              <a:endParaRPr lang="en-US" sz="1200" dirty="0"/>
            </a:p>
          </p:txBody>
        </p:sp>
        <p:sp>
          <p:nvSpPr>
            <p:cNvPr id="17" name="Oval 4"/>
            <p:cNvSpPr>
              <a:spLocks noChangeArrowheads="1"/>
            </p:cNvSpPr>
            <p:nvPr/>
          </p:nvSpPr>
          <p:spPr bwMode="auto">
            <a:xfrm>
              <a:off x="4440555" y="4881212"/>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20</a:t>
              </a:r>
              <a:endParaRPr lang="en-US" sz="1200" dirty="0"/>
            </a:p>
          </p:txBody>
        </p:sp>
        <p:cxnSp>
          <p:nvCxnSpPr>
            <p:cNvPr id="18" name="Straight Connector 17"/>
            <p:cNvCxnSpPr>
              <a:stCxn id="7" idx="4"/>
              <a:endCxn id="8" idx="0"/>
            </p:cNvCxnSpPr>
            <p:nvPr/>
          </p:nvCxnSpPr>
          <p:spPr bwMode="auto">
            <a:xfrm flipH="1">
              <a:off x="2482627" y="2268833"/>
              <a:ext cx="1872208" cy="80880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 name="Straight Connector 18"/>
            <p:cNvCxnSpPr>
              <a:stCxn id="7" idx="4"/>
              <a:endCxn id="9" idx="0"/>
            </p:cNvCxnSpPr>
            <p:nvPr/>
          </p:nvCxnSpPr>
          <p:spPr bwMode="auto">
            <a:xfrm>
              <a:off x="4354835" y="2268833"/>
              <a:ext cx="1728192" cy="80880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 name="Straight Connector 19"/>
            <p:cNvCxnSpPr>
              <a:stCxn id="8" idx="4"/>
              <a:endCxn id="10" idx="0"/>
            </p:cNvCxnSpPr>
            <p:nvPr/>
          </p:nvCxnSpPr>
          <p:spPr bwMode="auto">
            <a:xfrm flipH="1">
              <a:off x="1639225" y="3458158"/>
              <a:ext cx="843402" cy="5705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 name="Straight Connector 20"/>
            <p:cNvCxnSpPr>
              <a:stCxn id="8" idx="4"/>
              <a:endCxn id="11" idx="0"/>
            </p:cNvCxnSpPr>
            <p:nvPr/>
          </p:nvCxnSpPr>
          <p:spPr bwMode="auto">
            <a:xfrm>
              <a:off x="2482627" y="3458158"/>
              <a:ext cx="819713" cy="57197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 name="Straight Connector 21"/>
            <p:cNvCxnSpPr>
              <a:stCxn id="10" idx="4"/>
              <a:endCxn id="13" idx="0"/>
            </p:cNvCxnSpPr>
            <p:nvPr/>
          </p:nvCxnSpPr>
          <p:spPr bwMode="auto">
            <a:xfrm flipH="1">
              <a:off x="1258491" y="4409269"/>
              <a:ext cx="380735" cy="47194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 name="Straight Connector 22"/>
            <p:cNvCxnSpPr>
              <a:stCxn id="10" idx="4"/>
              <a:endCxn id="14" idx="0"/>
            </p:cNvCxnSpPr>
            <p:nvPr/>
          </p:nvCxnSpPr>
          <p:spPr bwMode="auto">
            <a:xfrm>
              <a:off x="1639225" y="4409269"/>
              <a:ext cx="294761" cy="47194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 name="Straight Connector 23"/>
            <p:cNvCxnSpPr>
              <a:stCxn id="11" idx="4"/>
              <a:endCxn id="15" idx="0"/>
            </p:cNvCxnSpPr>
            <p:nvPr/>
          </p:nvCxnSpPr>
          <p:spPr bwMode="auto">
            <a:xfrm flipH="1">
              <a:off x="2914675" y="4410651"/>
              <a:ext cx="387665" cy="47056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 name="Straight Connector 24"/>
            <p:cNvCxnSpPr>
              <a:stCxn id="11" idx="4"/>
              <a:endCxn id="16" idx="0"/>
            </p:cNvCxnSpPr>
            <p:nvPr/>
          </p:nvCxnSpPr>
          <p:spPr bwMode="auto">
            <a:xfrm>
              <a:off x="3302340" y="4410651"/>
              <a:ext cx="305831" cy="47056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6" name="Straight Connector 25"/>
            <p:cNvCxnSpPr>
              <a:stCxn id="12" idx="4"/>
              <a:endCxn id="17" idx="0"/>
            </p:cNvCxnSpPr>
            <p:nvPr/>
          </p:nvCxnSpPr>
          <p:spPr bwMode="auto">
            <a:xfrm flipH="1">
              <a:off x="4714875" y="4409739"/>
              <a:ext cx="387464" cy="47147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 name="Straight Connector 26"/>
            <p:cNvCxnSpPr>
              <a:stCxn id="9" idx="4"/>
              <a:endCxn id="12" idx="0"/>
            </p:cNvCxnSpPr>
            <p:nvPr/>
          </p:nvCxnSpPr>
          <p:spPr bwMode="auto">
            <a:xfrm flipH="1">
              <a:off x="5102339" y="3458158"/>
              <a:ext cx="980687" cy="571063"/>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8" name="Oval 4"/>
            <p:cNvSpPr>
              <a:spLocks noChangeArrowheads="1"/>
            </p:cNvSpPr>
            <p:nvPr/>
          </p:nvSpPr>
          <p:spPr bwMode="auto">
            <a:xfrm>
              <a:off x="6621332" y="4028751"/>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16</a:t>
              </a:r>
              <a:endParaRPr lang="en-US" sz="1200" dirty="0"/>
            </a:p>
          </p:txBody>
        </p:sp>
        <p:cxnSp>
          <p:nvCxnSpPr>
            <p:cNvPr id="29" name="Straight Connector 28"/>
            <p:cNvCxnSpPr>
              <a:stCxn id="9" idx="4"/>
              <a:endCxn id="28" idx="0"/>
            </p:cNvCxnSpPr>
            <p:nvPr/>
          </p:nvCxnSpPr>
          <p:spPr bwMode="auto">
            <a:xfrm>
              <a:off x="6083027" y="3458158"/>
              <a:ext cx="812624" cy="5705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Tree>
  </p:cSld>
  <p:clrMapOvr>
    <a:masterClrMapping/>
  </p:clrMapOvr>
  <p:transition>
    <p:split orient="vert" dir="in"/>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809625"/>
            <a:ext cx="7772400" cy="762000"/>
          </a:xfrm>
        </p:spPr>
        <p:txBody>
          <a:bodyPr/>
          <a:lstStyle/>
          <a:p>
            <a:r>
              <a:rPr lang="en-US" smtClean="0"/>
              <a:t>Deletion from a Heap</a:t>
            </a: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3A6760F-36EE-4155-9B7D-D49C0844921F}" type="slidenum">
              <a:rPr lang="en-US">
                <a:solidFill>
                  <a:srgbClr val="FFFF99"/>
                </a:solidFill>
                <a:latin typeface="Times New Roman" panose="02020603050405020304" pitchFamily="18" charset="0"/>
              </a:rPr>
              <a:pPr eaLnBrk="1" hangingPunct="1"/>
              <a:t>19</a:t>
            </a:fld>
            <a:endParaRPr lang="en-US">
              <a:solidFill>
                <a:srgbClr val="FFFF99"/>
              </a:solidFill>
              <a:latin typeface="Times New Roman" panose="02020603050405020304" pitchFamily="18" charset="0"/>
            </a:endParaRPr>
          </a:p>
        </p:txBody>
      </p:sp>
      <p:sp>
        <p:nvSpPr>
          <p:cNvPr id="30" name="Rectangle 3"/>
          <p:cNvSpPr txBox="1">
            <a:spLocks noChangeArrowheads="1"/>
          </p:cNvSpPr>
          <p:nvPr/>
        </p:nvSpPr>
        <p:spPr bwMode="auto">
          <a:xfrm>
            <a:off x="457200" y="1514475"/>
            <a:ext cx="8458200" cy="512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defRPr>
            </a:lvl2pPr>
            <a:lvl3pPr marL="1143000" indent="-228600" algn="l" rtl="0" eaLnBrk="0" fontAlgn="base" hangingPunct="0">
              <a:spcBef>
                <a:spcPct val="20000"/>
              </a:spcBef>
              <a:spcAft>
                <a:spcPct val="0"/>
              </a:spcAft>
              <a:buChar char="•"/>
              <a:defRPr kumimoji="1" sz="2400">
                <a:solidFill>
                  <a:schemeClr val="tx1"/>
                </a:solidFill>
                <a:latin typeface="+mn-lt"/>
              </a:defRPr>
            </a:lvl3pPr>
            <a:lvl4pPr marL="1600200" indent="-228600" algn="l" rtl="0" eaLnBrk="0" fontAlgn="base" hangingPunct="0">
              <a:spcBef>
                <a:spcPct val="20000"/>
              </a:spcBef>
              <a:spcAft>
                <a:spcPct val="0"/>
              </a:spcAft>
              <a:buChar char="•"/>
              <a:defRPr kumimoji="1" sz="2000">
                <a:solidFill>
                  <a:schemeClr val="tx1"/>
                </a:solidFill>
                <a:latin typeface="+mn-lt"/>
              </a:defRPr>
            </a:lvl4pPr>
            <a:lvl5pPr marL="2057400" indent="-228600" algn="l" rtl="0" eaLnBrk="0" fontAlgn="base" hangingPunct="0">
              <a:spcBef>
                <a:spcPct val="20000"/>
              </a:spcBef>
              <a:spcAft>
                <a:spcPct val="0"/>
              </a:spcAft>
              <a:buChar char="•"/>
              <a:defRPr kumimoji="1" sz="2000">
                <a:solidFill>
                  <a:schemeClr val="tx1"/>
                </a:solidFill>
                <a:latin typeface="+mn-lt"/>
              </a:defRPr>
            </a:lvl5pPr>
            <a:lvl6pPr marL="2514600" indent="-228600" algn="l" rtl="0" eaLnBrk="1" fontAlgn="base" hangingPunct="1">
              <a:spcBef>
                <a:spcPct val="20000"/>
              </a:spcBef>
              <a:spcAft>
                <a:spcPct val="0"/>
              </a:spcAft>
              <a:buChar char="•"/>
              <a:defRPr kumimoji="1" sz="2000">
                <a:solidFill>
                  <a:schemeClr val="tx1"/>
                </a:solidFill>
                <a:latin typeface="+mn-lt"/>
              </a:defRPr>
            </a:lvl6pPr>
            <a:lvl7pPr marL="2971800" indent="-228600" algn="l" rtl="0" eaLnBrk="1" fontAlgn="base" hangingPunct="1">
              <a:spcBef>
                <a:spcPct val="20000"/>
              </a:spcBef>
              <a:spcAft>
                <a:spcPct val="0"/>
              </a:spcAft>
              <a:buChar char="•"/>
              <a:defRPr kumimoji="1" sz="2000">
                <a:solidFill>
                  <a:schemeClr val="tx1"/>
                </a:solidFill>
                <a:latin typeface="+mn-lt"/>
              </a:defRPr>
            </a:lvl7pPr>
            <a:lvl8pPr marL="3429000" indent="-228600" algn="l" rtl="0" eaLnBrk="1" fontAlgn="base" hangingPunct="1">
              <a:spcBef>
                <a:spcPct val="20000"/>
              </a:spcBef>
              <a:spcAft>
                <a:spcPct val="0"/>
              </a:spcAft>
              <a:buChar char="•"/>
              <a:defRPr kumimoji="1" sz="2000">
                <a:solidFill>
                  <a:schemeClr val="tx1"/>
                </a:solidFill>
                <a:latin typeface="+mn-lt"/>
              </a:defRPr>
            </a:lvl8pPr>
            <a:lvl9pPr marL="3886200" indent="-228600" algn="l" rtl="0" eaLnBrk="1" fontAlgn="base" hangingPunct="1">
              <a:spcBef>
                <a:spcPct val="20000"/>
              </a:spcBef>
              <a:spcAft>
                <a:spcPct val="0"/>
              </a:spcAft>
              <a:buChar char="•"/>
              <a:defRPr kumimoji="1" sz="2000">
                <a:solidFill>
                  <a:schemeClr val="tx1"/>
                </a:solidFill>
                <a:latin typeface="+mn-lt"/>
              </a:defRPr>
            </a:lvl9pPr>
          </a:lstStyle>
          <a:p>
            <a:pPr>
              <a:lnSpc>
                <a:spcPct val="80000"/>
              </a:lnSpc>
              <a:buFontTx/>
              <a:buNone/>
            </a:pPr>
            <a:r>
              <a:rPr lang="en-US" sz="2400" b="1" kern="0" dirty="0" smtClean="0">
                <a:latin typeface="Courier New" panose="02070309020205020404" pitchFamily="49" charset="0"/>
                <a:cs typeface="Courier New" panose="02070309020205020404" pitchFamily="49" charset="0"/>
              </a:rPr>
              <a:t>Algorithm</a:t>
            </a:r>
            <a:r>
              <a:rPr lang="en-US" sz="2400" kern="0" dirty="0" smtClean="0">
                <a:latin typeface="Courier New" panose="02070309020205020404" pitchFamily="49" charset="0"/>
                <a:cs typeface="Courier New" panose="02070309020205020404" pitchFamily="49" charset="0"/>
              </a:rPr>
              <a:t> Delete</a:t>
            </a:r>
          </a:p>
          <a:p>
            <a:pPr>
              <a:lnSpc>
                <a:spcPct val="80000"/>
              </a:lnSpc>
              <a:buFontTx/>
              <a:buNone/>
            </a:pPr>
            <a:r>
              <a:rPr lang="en-US" sz="2400" b="1" kern="0" dirty="0" smtClean="0">
                <a:latin typeface="Courier New" panose="02070309020205020404" pitchFamily="49" charset="0"/>
                <a:cs typeface="Courier New" panose="02070309020205020404" pitchFamily="49" charset="0"/>
              </a:rPr>
              <a:t>Input: </a:t>
            </a:r>
            <a:r>
              <a:rPr lang="en-US" sz="2400" kern="0" dirty="0" smtClean="0">
                <a:latin typeface="Courier New" panose="02070309020205020404" pitchFamily="49" charset="0"/>
                <a:cs typeface="Courier New" panose="02070309020205020404" pitchFamily="49" charset="0"/>
              </a:rPr>
              <a:t>A nonempty heap </a:t>
            </a:r>
            <a:r>
              <a:rPr lang="en-US" sz="2400" i="1" kern="0" dirty="0" smtClean="0">
                <a:latin typeface="Courier New" panose="02070309020205020404" pitchFamily="49" charset="0"/>
                <a:cs typeface="Courier New" panose="02070309020205020404" pitchFamily="49" charset="0"/>
              </a:rPr>
              <a:t>H</a:t>
            </a:r>
            <a:r>
              <a:rPr lang="en-US" sz="2400" kern="0" dirty="0" smtClean="0">
                <a:latin typeface="Courier New" panose="02070309020205020404" pitchFamily="49" charset="0"/>
                <a:cs typeface="Courier New" panose="02070309020205020404" pitchFamily="49" charset="0"/>
              </a:rPr>
              <a:t>[1..</a:t>
            </a:r>
            <a:r>
              <a:rPr lang="en-US" sz="2400" i="1" kern="0" dirty="0" smtClean="0">
                <a:latin typeface="Courier New" panose="02070309020205020404" pitchFamily="49" charset="0"/>
                <a:cs typeface="Courier New" panose="02070309020205020404" pitchFamily="49" charset="0"/>
              </a:rPr>
              <a:t>n</a:t>
            </a:r>
            <a:r>
              <a:rPr lang="en-US" sz="2400" kern="0" dirty="0" smtClean="0">
                <a:latin typeface="Courier New" panose="02070309020205020404" pitchFamily="49" charset="0"/>
                <a:cs typeface="Courier New" panose="02070309020205020404" pitchFamily="49" charset="0"/>
              </a:rPr>
              <a:t>] and </a:t>
            </a:r>
            <a:r>
              <a:rPr lang="en-US" sz="2400" i="1" kern="0" dirty="0" smtClean="0">
                <a:latin typeface="Courier New" panose="02070309020205020404" pitchFamily="49" charset="0"/>
                <a:cs typeface="Courier New" panose="02070309020205020404" pitchFamily="49" charset="0"/>
              </a:rPr>
              <a:t>i </a:t>
            </a:r>
            <a:r>
              <a:rPr lang="en-US" sz="2400" kern="0" dirty="0" smtClean="0">
                <a:latin typeface="Courier New" panose="02070309020205020404" pitchFamily="49" charset="0"/>
                <a:cs typeface="Courier New" panose="02070309020205020404" pitchFamily="49" charset="0"/>
              </a:rPr>
              <a:t>where </a:t>
            </a:r>
          </a:p>
          <a:p>
            <a:pPr>
              <a:lnSpc>
                <a:spcPct val="80000"/>
              </a:lnSpc>
              <a:buFontTx/>
              <a:buNone/>
            </a:pPr>
            <a:r>
              <a:rPr lang="en-US" sz="2400" kern="0" dirty="0" smtClean="0">
                <a:latin typeface="Courier New" panose="02070309020205020404" pitchFamily="49" charset="0"/>
                <a:cs typeface="Courier New" panose="02070309020205020404" pitchFamily="49" charset="0"/>
              </a:rPr>
              <a:t>       1 </a:t>
            </a:r>
            <a:r>
              <a:rPr lang="en-US" sz="2400" kern="0" dirty="0" smtClean="0">
                <a:latin typeface="Courier New" panose="02070309020205020404" pitchFamily="49" charset="0"/>
                <a:cs typeface="Courier New" panose="02070309020205020404" pitchFamily="49" charset="0"/>
                <a:sym typeface="Symbol" panose="05050102010706020507" pitchFamily="18" charset="2"/>
              </a:rPr>
              <a:t> </a:t>
            </a:r>
            <a:r>
              <a:rPr lang="en-US" sz="2400" i="1" kern="0" dirty="0" smtClean="0">
                <a:latin typeface="Courier New" panose="02070309020205020404" pitchFamily="49" charset="0"/>
                <a:cs typeface="Courier New" panose="02070309020205020404" pitchFamily="49" charset="0"/>
                <a:sym typeface="Symbol" panose="05050102010706020507" pitchFamily="18" charset="2"/>
              </a:rPr>
              <a:t>i</a:t>
            </a:r>
            <a:r>
              <a:rPr lang="en-US" sz="2400" kern="0" dirty="0" smtClean="0">
                <a:latin typeface="Courier New" panose="02070309020205020404" pitchFamily="49" charset="0"/>
                <a:cs typeface="Courier New" panose="02070309020205020404" pitchFamily="49" charset="0"/>
                <a:sym typeface="Symbol" panose="05050102010706020507" pitchFamily="18" charset="2"/>
              </a:rPr>
              <a:t>  </a:t>
            </a:r>
            <a:r>
              <a:rPr lang="en-US" sz="2400" i="1" kern="0" dirty="0" smtClean="0">
                <a:latin typeface="Courier New" panose="02070309020205020404" pitchFamily="49" charset="0"/>
                <a:cs typeface="Courier New" panose="02070309020205020404" pitchFamily="49" charset="0"/>
                <a:sym typeface="Symbol" panose="05050102010706020507" pitchFamily="18" charset="2"/>
              </a:rPr>
              <a:t>n</a:t>
            </a:r>
            <a:r>
              <a:rPr lang="en-US" sz="2400" kern="0" dirty="0" smtClean="0">
                <a:latin typeface="Courier New" panose="02070309020205020404" pitchFamily="49" charset="0"/>
                <a:cs typeface="Courier New" panose="02070309020205020404" pitchFamily="49" charset="0"/>
              </a:rPr>
              <a:t>.</a:t>
            </a:r>
          </a:p>
          <a:p>
            <a:pPr>
              <a:lnSpc>
                <a:spcPct val="80000"/>
              </a:lnSpc>
              <a:buFontTx/>
              <a:buNone/>
            </a:pPr>
            <a:r>
              <a:rPr lang="en-US" sz="2400" b="1" kern="0" dirty="0" smtClean="0">
                <a:latin typeface="Courier New" panose="02070309020205020404" pitchFamily="49" charset="0"/>
                <a:cs typeface="Courier New" panose="02070309020205020404" pitchFamily="49" charset="0"/>
              </a:rPr>
              <a:t>Output: </a:t>
            </a:r>
            <a:r>
              <a:rPr lang="en-US" sz="2400" i="1" kern="0" dirty="0" smtClean="0">
                <a:latin typeface="Courier New" panose="02070309020205020404" pitchFamily="49" charset="0"/>
                <a:cs typeface="Courier New" panose="02070309020205020404" pitchFamily="49" charset="0"/>
              </a:rPr>
              <a:t>H</a:t>
            </a:r>
            <a:r>
              <a:rPr lang="en-US" sz="2400" kern="0" dirty="0" smtClean="0">
                <a:latin typeface="Courier New" panose="02070309020205020404" pitchFamily="49" charset="0"/>
                <a:cs typeface="Courier New" panose="02070309020205020404" pitchFamily="49" charset="0"/>
              </a:rPr>
              <a:t>[1..</a:t>
            </a:r>
            <a:r>
              <a:rPr lang="en-US" sz="2400" i="1" kern="0" dirty="0" smtClean="0">
                <a:latin typeface="Courier New" panose="02070309020205020404" pitchFamily="49" charset="0"/>
                <a:cs typeface="Courier New" panose="02070309020205020404" pitchFamily="49" charset="0"/>
              </a:rPr>
              <a:t>n-</a:t>
            </a:r>
            <a:r>
              <a:rPr lang="en-US" sz="2400" kern="0" dirty="0" smtClean="0">
                <a:latin typeface="Courier New" panose="02070309020205020404" pitchFamily="49" charset="0"/>
                <a:cs typeface="Courier New" panose="02070309020205020404" pitchFamily="49" charset="0"/>
              </a:rPr>
              <a:t>1] after </a:t>
            </a:r>
            <a:r>
              <a:rPr lang="en-US" sz="2400" i="1" kern="0" dirty="0" smtClean="0">
                <a:latin typeface="Courier New" panose="02070309020205020404" pitchFamily="49" charset="0"/>
                <a:cs typeface="Courier New" panose="02070309020205020404" pitchFamily="49" charset="0"/>
              </a:rPr>
              <a:t>H</a:t>
            </a:r>
            <a:r>
              <a:rPr lang="en-US" sz="2400" kern="0" dirty="0" smtClean="0">
                <a:latin typeface="Courier New" panose="02070309020205020404" pitchFamily="49" charset="0"/>
                <a:cs typeface="Courier New" panose="02070309020205020404" pitchFamily="49" charset="0"/>
              </a:rPr>
              <a:t>[</a:t>
            </a:r>
            <a:r>
              <a:rPr lang="en-US" sz="2400" i="1" kern="0" dirty="0" smtClean="0">
                <a:latin typeface="Courier New" panose="02070309020205020404" pitchFamily="49" charset="0"/>
                <a:cs typeface="Courier New" panose="02070309020205020404" pitchFamily="49" charset="0"/>
              </a:rPr>
              <a:t>i</a:t>
            </a:r>
            <a:r>
              <a:rPr lang="en-US" sz="2400" kern="0" dirty="0" smtClean="0">
                <a:latin typeface="Courier New" panose="02070309020205020404" pitchFamily="49" charset="0"/>
                <a:cs typeface="Courier New" panose="02070309020205020404" pitchFamily="49" charset="0"/>
              </a:rPr>
              <a:t>] is removed.</a:t>
            </a:r>
          </a:p>
          <a:p>
            <a:pPr>
              <a:lnSpc>
                <a:spcPct val="80000"/>
              </a:lnSpc>
              <a:buFontTx/>
              <a:buNone/>
            </a:pPr>
            <a:r>
              <a:rPr lang="en-US" sz="2400" kern="0" dirty="0" smtClean="0">
                <a:latin typeface="Courier New" panose="02070309020205020404" pitchFamily="49" charset="0"/>
                <a:cs typeface="Courier New" panose="02070309020205020404" pitchFamily="49" charset="0"/>
              </a:rPr>
              <a:t>1. </a:t>
            </a:r>
            <a:r>
              <a:rPr lang="en-US" sz="2400" i="1" kern="0" dirty="0" smtClean="0">
                <a:latin typeface="Courier New" panose="02070309020205020404" pitchFamily="49" charset="0"/>
                <a:cs typeface="Courier New" panose="02070309020205020404" pitchFamily="49" charset="0"/>
              </a:rPr>
              <a:t>x </a:t>
            </a:r>
            <a:r>
              <a:rPr lang="en-US" sz="2400" kern="0" dirty="0" smtClean="0">
                <a:latin typeface="Courier New" panose="02070309020205020404" pitchFamily="49" charset="0"/>
                <a:cs typeface="Courier New" panose="02070309020205020404" pitchFamily="49" charset="0"/>
              </a:rPr>
              <a:t>:=</a:t>
            </a:r>
            <a:r>
              <a:rPr lang="en-US" sz="2400" i="1" kern="0" dirty="0" smtClean="0">
                <a:latin typeface="Courier New" panose="02070309020205020404" pitchFamily="49" charset="0"/>
                <a:cs typeface="Courier New" panose="02070309020205020404" pitchFamily="49" charset="0"/>
              </a:rPr>
              <a:t> H</a:t>
            </a:r>
            <a:r>
              <a:rPr lang="en-US" sz="2400" kern="0" dirty="0" smtClean="0">
                <a:latin typeface="Courier New" panose="02070309020205020404" pitchFamily="49" charset="0"/>
                <a:cs typeface="Courier New" panose="02070309020205020404" pitchFamily="49" charset="0"/>
              </a:rPr>
              <a:t>[</a:t>
            </a:r>
            <a:r>
              <a:rPr lang="en-US" sz="2400" i="1" kern="0" dirty="0" smtClean="0">
                <a:latin typeface="Courier New" panose="02070309020205020404" pitchFamily="49" charset="0"/>
                <a:cs typeface="Courier New" panose="02070309020205020404" pitchFamily="49" charset="0"/>
              </a:rPr>
              <a:t>i</a:t>
            </a:r>
            <a:r>
              <a:rPr lang="en-US" sz="2400" kern="0" dirty="0" smtClean="0">
                <a:latin typeface="Courier New" panose="02070309020205020404" pitchFamily="49" charset="0"/>
                <a:cs typeface="Courier New" panose="02070309020205020404" pitchFamily="49" charset="0"/>
              </a:rPr>
              <a:t>]; </a:t>
            </a:r>
            <a:r>
              <a:rPr lang="en-US" sz="2400" i="1" kern="0" dirty="0" smtClean="0">
                <a:latin typeface="Courier New" panose="02070309020205020404" pitchFamily="49" charset="0"/>
                <a:cs typeface="Courier New" panose="02070309020205020404" pitchFamily="49" charset="0"/>
              </a:rPr>
              <a:t>y</a:t>
            </a:r>
            <a:r>
              <a:rPr lang="en-US" sz="2400" kern="0" dirty="0" smtClean="0">
                <a:latin typeface="Courier New" panose="02070309020205020404" pitchFamily="49" charset="0"/>
                <a:cs typeface="Courier New" panose="02070309020205020404" pitchFamily="49" charset="0"/>
              </a:rPr>
              <a:t> := </a:t>
            </a:r>
            <a:r>
              <a:rPr lang="en-US" sz="2400" i="1" kern="0" dirty="0" smtClean="0">
                <a:latin typeface="Courier New" panose="02070309020205020404" pitchFamily="49" charset="0"/>
                <a:cs typeface="Courier New" panose="02070309020205020404" pitchFamily="49" charset="0"/>
              </a:rPr>
              <a:t>H</a:t>
            </a:r>
            <a:r>
              <a:rPr lang="en-US" sz="2400" kern="0" dirty="0" smtClean="0">
                <a:latin typeface="Courier New" panose="02070309020205020404" pitchFamily="49" charset="0"/>
                <a:cs typeface="Courier New" panose="02070309020205020404" pitchFamily="49" charset="0"/>
              </a:rPr>
              <a:t>[</a:t>
            </a:r>
            <a:r>
              <a:rPr lang="en-US" sz="2400" i="1" kern="0" dirty="0" smtClean="0">
                <a:latin typeface="Courier New" panose="02070309020205020404" pitchFamily="49" charset="0"/>
                <a:cs typeface="Courier New" panose="02070309020205020404" pitchFamily="49" charset="0"/>
              </a:rPr>
              <a:t>n</a:t>
            </a:r>
            <a:r>
              <a:rPr lang="en-US" sz="2400" kern="0" dirty="0" smtClean="0">
                <a:latin typeface="Courier New" panose="02070309020205020404" pitchFamily="49" charset="0"/>
                <a:cs typeface="Courier New" panose="02070309020205020404" pitchFamily="49" charset="0"/>
              </a:rPr>
              <a:t>];</a:t>
            </a:r>
          </a:p>
          <a:p>
            <a:pPr>
              <a:lnSpc>
                <a:spcPct val="80000"/>
              </a:lnSpc>
              <a:buFontTx/>
              <a:buNone/>
            </a:pPr>
            <a:r>
              <a:rPr lang="en-US" sz="2400" kern="0" dirty="0" smtClean="0">
                <a:latin typeface="Courier New" panose="02070309020205020404" pitchFamily="49" charset="0"/>
                <a:cs typeface="Courier New" panose="02070309020205020404" pitchFamily="49" charset="0"/>
              </a:rPr>
              <a:t>2. n</a:t>
            </a:r>
            <a:r>
              <a:rPr lang="en-US" sz="2400" i="1" kern="0" dirty="0" smtClean="0">
                <a:latin typeface="Courier New" panose="02070309020205020404" pitchFamily="49" charset="0"/>
                <a:cs typeface="Courier New" panose="02070309020205020404" pitchFamily="49" charset="0"/>
              </a:rPr>
              <a:t> </a:t>
            </a:r>
            <a:r>
              <a:rPr lang="en-US" sz="2400" kern="0" dirty="0" smtClean="0">
                <a:latin typeface="Courier New" panose="02070309020205020404" pitchFamily="49" charset="0"/>
                <a:cs typeface="Courier New" panose="02070309020205020404" pitchFamily="49" charset="0"/>
              </a:rPr>
              <a:t>:=</a:t>
            </a:r>
            <a:r>
              <a:rPr lang="en-US" sz="2400" i="1" kern="0" dirty="0" smtClean="0">
                <a:latin typeface="Courier New" panose="02070309020205020404" pitchFamily="49" charset="0"/>
                <a:cs typeface="Courier New" panose="02070309020205020404" pitchFamily="49" charset="0"/>
              </a:rPr>
              <a:t> n</a:t>
            </a:r>
            <a:r>
              <a:rPr lang="en-US" sz="2400" kern="0" dirty="0" smtClean="0">
                <a:latin typeface="Courier New" panose="02070309020205020404" pitchFamily="49" charset="0"/>
                <a:cs typeface="Courier New" panose="02070309020205020404" pitchFamily="49" charset="0"/>
              </a:rPr>
              <a:t> – 1;</a:t>
            </a:r>
          </a:p>
          <a:p>
            <a:pPr>
              <a:lnSpc>
                <a:spcPct val="80000"/>
              </a:lnSpc>
              <a:buFontTx/>
              <a:buNone/>
            </a:pPr>
            <a:r>
              <a:rPr lang="en-US" sz="2400" kern="0" dirty="0" smtClean="0">
                <a:latin typeface="Courier New" panose="02070309020205020404" pitchFamily="49" charset="0"/>
                <a:cs typeface="Courier New" panose="02070309020205020404" pitchFamily="49" charset="0"/>
              </a:rPr>
              <a:t>3. </a:t>
            </a:r>
            <a:r>
              <a:rPr lang="en-US" sz="2400" b="1" kern="0" dirty="0" smtClean="0">
                <a:latin typeface="Courier New" panose="02070309020205020404" pitchFamily="49" charset="0"/>
                <a:cs typeface="Courier New" panose="02070309020205020404" pitchFamily="49" charset="0"/>
              </a:rPr>
              <a:t>if </a:t>
            </a:r>
            <a:r>
              <a:rPr lang="en-US" sz="2400" i="1" kern="0" dirty="0" smtClean="0">
                <a:latin typeface="Courier New" panose="02070309020205020404" pitchFamily="49" charset="0"/>
                <a:cs typeface="Courier New" panose="02070309020205020404" pitchFamily="49" charset="0"/>
              </a:rPr>
              <a:t>i </a:t>
            </a:r>
            <a:r>
              <a:rPr lang="en-US" sz="2400" kern="0" dirty="0" smtClean="0">
                <a:latin typeface="Courier New" panose="02070309020205020404" pitchFamily="49" charset="0"/>
                <a:cs typeface="Courier New" panose="02070309020205020404" pitchFamily="49" charset="0"/>
              </a:rPr>
              <a:t>= </a:t>
            </a:r>
            <a:r>
              <a:rPr lang="en-US" sz="2400" i="1" kern="0" dirty="0" smtClean="0">
                <a:latin typeface="Courier New" panose="02070309020205020404" pitchFamily="49" charset="0"/>
                <a:cs typeface="Courier New" panose="02070309020205020404" pitchFamily="49" charset="0"/>
              </a:rPr>
              <a:t>n</a:t>
            </a:r>
            <a:r>
              <a:rPr lang="en-US" sz="2400" kern="0" dirty="0" smtClean="0">
                <a:latin typeface="Courier New" panose="02070309020205020404" pitchFamily="49" charset="0"/>
                <a:cs typeface="Courier New" panose="02070309020205020404" pitchFamily="49" charset="0"/>
              </a:rPr>
              <a:t>+1 </a:t>
            </a:r>
            <a:r>
              <a:rPr lang="en-US" sz="2400" b="1" kern="0" dirty="0" smtClean="0">
                <a:latin typeface="Courier New" panose="02070309020205020404" pitchFamily="49" charset="0"/>
                <a:cs typeface="Courier New" panose="02070309020205020404" pitchFamily="49" charset="0"/>
              </a:rPr>
              <a:t>then </a:t>
            </a:r>
            <a:r>
              <a:rPr lang="en-US" sz="2400" kern="0" dirty="0" smtClean="0">
                <a:latin typeface="Courier New" panose="02070309020205020404" pitchFamily="49" charset="0"/>
                <a:cs typeface="Courier New" panose="02070309020205020404" pitchFamily="49" charset="0"/>
              </a:rPr>
              <a:t>exit</a:t>
            </a:r>
          </a:p>
          <a:p>
            <a:pPr>
              <a:lnSpc>
                <a:spcPct val="80000"/>
              </a:lnSpc>
              <a:buFontTx/>
              <a:buNone/>
            </a:pPr>
            <a:r>
              <a:rPr lang="en-US" sz="2400" i="1" kern="0" dirty="0" smtClean="0">
                <a:latin typeface="Courier New" panose="02070309020205020404" pitchFamily="49" charset="0"/>
                <a:cs typeface="Courier New" panose="02070309020205020404" pitchFamily="49" charset="0"/>
              </a:rPr>
              <a:t>4. H</a:t>
            </a:r>
            <a:r>
              <a:rPr lang="en-US" sz="2400" kern="0" dirty="0" smtClean="0">
                <a:latin typeface="Courier New" panose="02070309020205020404" pitchFamily="49" charset="0"/>
                <a:cs typeface="Courier New" panose="02070309020205020404" pitchFamily="49" charset="0"/>
              </a:rPr>
              <a:t>[</a:t>
            </a:r>
            <a:r>
              <a:rPr lang="en-US" sz="2400" i="1" kern="0" dirty="0" smtClean="0">
                <a:latin typeface="Courier New" panose="02070309020205020404" pitchFamily="49" charset="0"/>
                <a:cs typeface="Courier New" panose="02070309020205020404" pitchFamily="49" charset="0"/>
              </a:rPr>
              <a:t>i</a:t>
            </a:r>
            <a:r>
              <a:rPr lang="en-US" sz="2400" kern="0" dirty="0" smtClean="0">
                <a:latin typeface="Courier New" panose="02070309020205020404" pitchFamily="49" charset="0"/>
                <a:cs typeface="Courier New" panose="02070309020205020404" pitchFamily="49" charset="0"/>
              </a:rPr>
              <a:t>] := </a:t>
            </a:r>
            <a:r>
              <a:rPr lang="en-US" sz="2400" i="1" kern="0" dirty="0" smtClean="0">
                <a:latin typeface="Courier New" panose="02070309020205020404" pitchFamily="49" charset="0"/>
                <a:cs typeface="Courier New" panose="02070309020205020404" pitchFamily="49" charset="0"/>
              </a:rPr>
              <a:t>y</a:t>
            </a:r>
            <a:r>
              <a:rPr lang="en-US" sz="2400" kern="0" dirty="0" smtClean="0">
                <a:latin typeface="Courier New" panose="02070309020205020404" pitchFamily="49" charset="0"/>
                <a:cs typeface="Courier New" panose="02070309020205020404" pitchFamily="49" charset="0"/>
              </a:rPr>
              <a:t>;</a:t>
            </a:r>
            <a:endParaRPr lang="en-US" sz="2400" i="1" kern="0" dirty="0" smtClean="0">
              <a:latin typeface="Courier New" panose="02070309020205020404" pitchFamily="49" charset="0"/>
              <a:cs typeface="Courier New" panose="02070309020205020404" pitchFamily="49" charset="0"/>
            </a:endParaRPr>
          </a:p>
          <a:p>
            <a:pPr>
              <a:lnSpc>
                <a:spcPct val="80000"/>
              </a:lnSpc>
              <a:buFontTx/>
              <a:buNone/>
            </a:pPr>
            <a:r>
              <a:rPr lang="en-US" sz="2400" i="1" kern="0" dirty="0" smtClean="0">
                <a:latin typeface="Courier New" panose="02070309020205020404" pitchFamily="49" charset="0"/>
                <a:cs typeface="Courier New" panose="02070309020205020404" pitchFamily="49" charset="0"/>
              </a:rPr>
              <a:t>5. </a:t>
            </a:r>
            <a:r>
              <a:rPr lang="en-US" sz="2400" b="1" kern="0" dirty="0" smtClean="0">
                <a:latin typeface="Courier New" panose="02070309020205020404" pitchFamily="49" charset="0"/>
                <a:cs typeface="Courier New" panose="02070309020205020404" pitchFamily="49" charset="0"/>
              </a:rPr>
              <a:t>if </a:t>
            </a:r>
            <a:r>
              <a:rPr lang="en-US" sz="2400" i="1" kern="0" dirty="0" smtClean="0">
                <a:latin typeface="Courier New" panose="02070309020205020404" pitchFamily="49" charset="0"/>
                <a:cs typeface="Courier New" panose="02070309020205020404" pitchFamily="49" charset="0"/>
              </a:rPr>
              <a:t>key</a:t>
            </a:r>
            <a:r>
              <a:rPr lang="en-US" sz="2400" kern="0" dirty="0" smtClean="0">
                <a:latin typeface="Courier New" panose="02070309020205020404" pitchFamily="49" charset="0"/>
                <a:cs typeface="Courier New" panose="02070309020205020404" pitchFamily="49" charset="0"/>
              </a:rPr>
              <a:t>(</a:t>
            </a:r>
            <a:r>
              <a:rPr lang="en-US" sz="2400" i="1" kern="0" dirty="0" smtClean="0">
                <a:latin typeface="Courier New" panose="02070309020205020404" pitchFamily="49" charset="0"/>
                <a:cs typeface="Courier New" panose="02070309020205020404" pitchFamily="49" charset="0"/>
              </a:rPr>
              <a:t>y</a:t>
            </a:r>
            <a:r>
              <a:rPr lang="en-US" sz="2400" kern="0" dirty="0" smtClean="0">
                <a:latin typeface="Courier New" panose="02070309020205020404" pitchFamily="49" charset="0"/>
                <a:cs typeface="Courier New" panose="02070309020205020404" pitchFamily="49" charset="0"/>
              </a:rPr>
              <a:t>)</a:t>
            </a:r>
            <a:r>
              <a:rPr lang="en-US" sz="2400" kern="0" dirty="0" smtClean="0">
                <a:latin typeface="Courier New" panose="02070309020205020404" pitchFamily="49" charset="0"/>
                <a:cs typeface="Courier New" panose="02070309020205020404" pitchFamily="49" charset="0"/>
                <a:sym typeface="Symbol" panose="05050102010706020507" pitchFamily="18" charset="2"/>
              </a:rPr>
              <a:t> </a:t>
            </a:r>
            <a:r>
              <a:rPr lang="en-US" sz="2400" i="1" kern="0" dirty="0" smtClean="0">
                <a:latin typeface="Courier New" panose="02070309020205020404" pitchFamily="49" charset="0"/>
                <a:cs typeface="Courier New" panose="02070309020205020404" pitchFamily="49" charset="0"/>
              </a:rPr>
              <a:t>key</a:t>
            </a:r>
            <a:r>
              <a:rPr lang="en-US" sz="2400" kern="0" dirty="0" smtClean="0">
                <a:latin typeface="Courier New" panose="02070309020205020404" pitchFamily="49" charset="0"/>
                <a:cs typeface="Courier New" panose="02070309020205020404" pitchFamily="49" charset="0"/>
              </a:rPr>
              <a:t>(</a:t>
            </a:r>
            <a:r>
              <a:rPr lang="en-US" sz="2400" i="1" kern="0" dirty="0" smtClean="0">
                <a:latin typeface="Courier New" panose="02070309020205020404" pitchFamily="49" charset="0"/>
                <a:cs typeface="Courier New" panose="02070309020205020404" pitchFamily="49" charset="0"/>
              </a:rPr>
              <a:t>x</a:t>
            </a:r>
            <a:r>
              <a:rPr lang="en-US" sz="2400" kern="0" dirty="0" smtClean="0">
                <a:latin typeface="Courier New" panose="02070309020205020404" pitchFamily="49" charset="0"/>
                <a:cs typeface="Courier New" panose="02070309020205020404" pitchFamily="49" charset="0"/>
              </a:rPr>
              <a:t>) </a:t>
            </a:r>
            <a:r>
              <a:rPr lang="en-US" sz="2400" b="1" kern="0" dirty="0" smtClean="0">
                <a:latin typeface="Courier New" panose="02070309020205020404" pitchFamily="49" charset="0"/>
                <a:cs typeface="Courier New" panose="02070309020205020404" pitchFamily="49" charset="0"/>
              </a:rPr>
              <a:t>then </a:t>
            </a:r>
          </a:p>
          <a:p>
            <a:pPr>
              <a:lnSpc>
                <a:spcPct val="80000"/>
              </a:lnSpc>
              <a:buFontTx/>
              <a:buNone/>
            </a:pPr>
            <a:r>
              <a:rPr lang="en-US" sz="2400" kern="0" dirty="0" smtClean="0">
                <a:latin typeface="Courier New" panose="02070309020205020404" pitchFamily="49" charset="0"/>
                <a:cs typeface="Courier New" panose="02070309020205020404" pitchFamily="49" charset="0"/>
              </a:rPr>
              <a:t>6    Sift-Up(</a:t>
            </a:r>
            <a:r>
              <a:rPr lang="en-US" sz="2400" i="1" kern="0" dirty="0" smtClean="0">
                <a:latin typeface="Courier New" panose="02070309020205020404" pitchFamily="49" charset="0"/>
                <a:cs typeface="Courier New" panose="02070309020205020404" pitchFamily="49" charset="0"/>
              </a:rPr>
              <a:t>H</a:t>
            </a:r>
            <a:r>
              <a:rPr lang="en-US" sz="2400" kern="0" dirty="0" smtClean="0">
                <a:latin typeface="Courier New" panose="02070309020205020404" pitchFamily="49" charset="0"/>
                <a:cs typeface="Courier New" panose="02070309020205020404" pitchFamily="49" charset="0"/>
              </a:rPr>
              <a:t>,</a:t>
            </a:r>
            <a:r>
              <a:rPr lang="en-US" sz="2400" i="1" kern="0" dirty="0" smtClean="0">
                <a:latin typeface="Courier New" panose="02070309020205020404" pitchFamily="49" charset="0"/>
                <a:cs typeface="Courier New" panose="02070309020205020404" pitchFamily="49" charset="0"/>
              </a:rPr>
              <a:t> i</a:t>
            </a:r>
            <a:r>
              <a:rPr lang="en-US" sz="2400" kern="0" dirty="0" smtClean="0">
                <a:latin typeface="Courier New" panose="02070309020205020404" pitchFamily="49" charset="0"/>
                <a:cs typeface="Courier New" panose="02070309020205020404" pitchFamily="49" charset="0"/>
              </a:rPr>
              <a:t>)</a:t>
            </a:r>
          </a:p>
          <a:p>
            <a:pPr>
              <a:lnSpc>
                <a:spcPct val="80000"/>
              </a:lnSpc>
              <a:buFontTx/>
              <a:buNone/>
            </a:pPr>
            <a:r>
              <a:rPr lang="en-US" sz="2400" i="1" kern="0" dirty="0" smtClean="0">
                <a:latin typeface="Courier New" panose="02070309020205020404" pitchFamily="49" charset="0"/>
                <a:cs typeface="Courier New" panose="02070309020205020404" pitchFamily="49" charset="0"/>
              </a:rPr>
              <a:t>7. </a:t>
            </a:r>
            <a:r>
              <a:rPr lang="en-US" sz="2400" b="1" kern="0" dirty="0" smtClean="0">
                <a:latin typeface="Courier New" panose="02070309020205020404" pitchFamily="49" charset="0"/>
                <a:cs typeface="Courier New" panose="02070309020205020404" pitchFamily="49" charset="0"/>
              </a:rPr>
              <a:t>else </a:t>
            </a:r>
            <a:r>
              <a:rPr lang="en-US" sz="2400" kern="0" dirty="0" smtClean="0">
                <a:latin typeface="Courier New" panose="02070309020205020404" pitchFamily="49" charset="0"/>
                <a:cs typeface="Courier New" panose="02070309020205020404" pitchFamily="49" charset="0"/>
              </a:rPr>
              <a:t>Sift-Down(</a:t>
            </a:r>
            <a:r>
              <a:rPr lang="en-US" sz="2400" i="1" kern="0" dirty="0" smtClean="0">
                <a:latin typeface="Courier New" panose="02070309020205020404" pitchFamily="49" charset="0"/>
                <a:cs typeface="Courier New" panose="02070309020205020404" pitchFamily="49" charset="0"/>
              </a:rPr>
              <a:t>H</a:t>
            </a:r>
            <a:r>
              <a:rPr lang="en-US" sz="2400" kern="0" dirty="0" smtClean="0">
                <a:latin typeface="Courier New" panose="02070309020205020404" pitchFamily="49" charset="0"/>
                <a:cs typeface="Courier New" panose="02070309020205020404" pitchFamily="49" charset="0"/>
              </a:rPr>
              <a:t>,</a:t>
            </a:r>
            <a:r>
              <a:rPr lang="en-US" sz="2400" i="1" kern="0" dirty="0" smtClean="0">
                <a:latin typeface="Courier New" panose="02070309020205020404" pitchFamily="49" charset="0"/>
                <a:cs typeface="Courier New" panose="02070309020205020404" pitchFamily="49" charset="0"/>
              </a:rPr>
              <a:t> i</a:t>
            </a:r>
            <a:r>
              <a:rPr lang="en-US" sz="2400" kern="0" dirty="0" smtClean="0">
                <a:latin typeface="Courier New" panose="02070309020205020404" pitchFamily="49" charset="0"/>
                <a:cs typeface="Courier New" panose="02070309020205020404" pitchFamily="49" charset="0"/>
              </a:rPr>
              <a:t>)</a:t>
            </a:r>
          </a:p>
          <a:p>
            <a:pPr>
              <a:lnSpc>
                <a:spcPct val="80000"/>
              </a:lnSpc>
              <a:buFontTx/>
              <a:buNone/>
            </a:pPr>
            <a:r>
              <a:rPr lang="en-US" sz="2400" i="1" kern="0" dirty="0" smtClean="0">
                <a:latin typeface="Courier New" panose="02070309020205020404" pitchFamily="49" charset="0"/>
                <a:cs typeface="Courier New" panose="02070309020205020404" pitchFamily="49" charset="0"/>
              </a:rPr>
              <a:t>   </a:t>
            </a:r>
            <a:r>
              <a:rPr lang="en-US" sz="2400" b="1" kern="0" dirty="0" smtClean="0">
                <a:latin typeface="Courier New" panose="02070309020205020404" pitchFamily="49" charset="0"/>
                <a:cs typeface="Courier New" panose="02070309020205020404" pitchFamily="49" charset="0"/>
              </a:rPr>
              <a:t>end if</a:t>
            </a:r>
          </a:p>
          <a:p>
            <a:pPr>
              <a:lnSpc>
                <a:spcPct val="80000"/>
              </a:lnSpc>
              <a:buFontTx/>
              <a:buNone/>
            </a:pPr>
            <a:endParaRPr lang="en-US" sz="2400" kern="0" dirty="0" smtClean="0">
              <a:latin typeface="Courier New" panose="02070309020205020404" pitchFamily="49" charset="0"/>
              <a:cs typeface="Courier New" panose="02070309020205020404" pitchFamily="49" charset="0"/>
            </a:endParaRPr>
          </a:p>
          <a:p>
            <a:pPr>
              <a:lnSpc>
                <a:spcPct val="80000"/>
              </a:lnSpc>
            </a:pPr>
            <a:r>
              <a:rPr lang="en-US" kern="0" dirty="0" smtClean="0"/>
              <a:t>The cost of deletion, in the worst case, is:</a:t>
            </a:r>
          </a:p>
        </p:txBody>
      </p:sp>
    </p:spTree>
    <p:extLst>
      <p:ext uri="{BB962C8B-B14F-4D97-AF65-F5344CB8AC3E}">
        <p14:creationId xmlns:p14="http://schemas.microsoft.com/office/powerpoint/2010/main" val="3370244296"/>
      </p:ext>
    </p:extLst>
  </p:cSld>
  <p:clrMapOvr>
    <a:masterClrMapping/>
  </p:clrMapOvr>
  <p:transition>
    <p:split orient="vert"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73075" y="857250"/>
            <a:ext cx="8077200" cy="641350"/>
          </a:xfrm>
        </p:spPr>
        <p:txBody>
          <a:bodyPr/>
          <a:lstStyle/>
          <a:p>
            <a:r>
              <a:rPr lang="en-US" sz="4000" smtClean="0"/>
              <a:t>Reading Assignment</a:t>
            </a:r>
          </a:p>
        </p:txBody>
      </p:sp>
      <p:sp>
        <p:nvSpPr>
          <p:cNvPr id="5123" name="Rectangle 3"/>
          <p:cNvSpPr>
            <a:spLocks noGrp="1" noChangeArrowheads="1"/>
          </p:cNvSpPr>
          <p:nvPr>
            <p:ph type="body" idx="1"/>
          </p:nvPr>
        </p:nvSpPr>
        <p:spPr>
          <a:xfrm>
            <a:off x="495300" y="1571625"/>
            <a:ext cx="8064500" cy="5000625"/>
          </a:xfrm>
        </p:spPr>
        <p:txBody>
          <a:bodyPr/>
          <a:lstStyle/>
          <a:p>
            <a:r>
              <a:rPr lang="en-US" dirty="0" smtClean="0"/>
              <a:t>Chapter 3 from the text book.</a:t>
            </a: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32BAB95-F668-4F3A-9493-6D9860115AA2}" type="slidenum">
              <a:rPr lang="en-US">
                <a:solidFill>
                  <a:srgbClr val="FFFF99"/>
                </a:solidFill>
                <a:latin typeface="Times New Roman" panose="02020603050405020304" pitchFamily="18" charset="0"/>
              </a:rPr>
              <a:pPr eaLnBrk="1" hangingPunct="1"/>
              <a:t>2</a:t>
            </a:fld>
            <a:endParaRPr lang="en-US">
              <a:solidFill>
                <a:srgbClr val="FFFF99"/>
              </a:solidFill>
              <a:latin typeface="Times New Roman" panose="02020603050405020304" pitchFamily="18" charset="0"/>
            </a:endParaRPr>
          </a:p>
        </p:txBody>
      </p:sp>
    </p:spTree>
  </p:cSld>
  <p:clrMapOvr>
    <a:masterClrMapping/>
  </p:clrMapOvr>
  <p:transition>
    <p:split orient="vert" dir="in"/>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73075" y="857250"/>
            <a:ext cx="8077200" cy="641350"/>
          </a:xfrm>
        </p:spPr>
        <p:txBody>
          <a:bodyPr/>
          <a:lstStyle/>
          <a:p>
            <a:r>
              <a:rPr lang="en-US" smtClean="0"/>
              <a:t>Delete-Max</a:t>
            </a:r>
          </a:p>
        </p:txBody>
      </p:sp>
      <p:sp>
        <p:nvSpPr>
          <p:cNvPr id="17411" name="Rectangle 3"/>
          <p:cNvSpPr>
            <a:spLocks noGrp="1" noChangeArrowheads="1"/>
          </p:cNvSpPr>
          <p:nvPr>
            <p:ph type="body" idx="1"/>
          </p:nvPr>
        </p:nvSpPr>
        <p:spPr>
          <a:xfrm>
            <a:off x="495300" y="1571625"/>
            <a:ext cx="8064500" cy="5000625"/>
          </a:xfrm>
        </p:spPr>
        <p:txBody>
          <a:bodyPr/>
          <a:lstStyle/>
          <a:p>
            <a:r>
              <a:rPr lang="en-US" smtClean="0"/>
              <a:t>What is the algorithm for deleting the maximum element?</a:t>
            </a: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A37AA5C-3C41-40E8-B28D-D2D1C5D0C045}" type="slidenum">
              <a:rPr lang="en-US">
                <a:solidFill>
                  <a:srgbClr val="FFFF99"/>
                </a:solidFill>
                <a:latin typeface="Times New Roman" panose="02020603050405020304" pitchFamily="18" charset="0"/>
              </a:rPr>
              <a:pPr eaLnBrk="1" hangingPunct="1"/>
              <a:t>20</a:t>
            </a:fld>
            <a:endParaRPr lang="en-US">
              <a:solidFill>
                <a:srgbClr val="FFFF99"/>
              </a:solidFill>
              <a:latin typeface="Times New Roman" panose="02020603050405020304" pitchFamily="18" charset="0"/>
            </a:endParaRPr>
          </a:p>
        </p:txBody>
      </p:sp>
      <p:cxnSp>
        <p:nvCxnSpPr>
          <p:cNvPr id="7" name="Straight Connector 6"/>
          <p:cNvCxnSpPr/>
          <p:nvPr/>
        </p:nvCxnSpPr>
        <p:spPr bwMode="auto">
          <a:xfrm>
            <a:off x="350837" y="2996952"/>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cxnSp>
        <p:nvCxnSpPr>
          <p:cNvPr id="8" name="Straight Connector 7"/>
          <p:cNvCxnSpPr/>
          <p:nvPr/>
        </p:nvCxnSpPr>
        <p:spPr bwMode="auto">
          <a:xfrm>
            <a:off x="350837" y="3373133"/>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cxnSp>
        <p:nvCxnSpPr>
          <p:cNvPr id="9" name="Straight Connector 8"/>
          <p:cNvCxnSpPr/>
          <p:nvPr/>
        </p:nvCxnSpPr>
        <p:spPr bwMode="auto">
          <a:xfrm>
            <a:off x="350837" y="4125495"/>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cxnSp>
        <p:nvCxnSpPr>
          <p:cNvPr id="10" name="Straight Connector 9"/>
          <p:cNvCxnSpPr/>
          <p:nvPr/>
        </p:nvCxnSpPr>
        <p:spPr bwMode="auto">
          <a:xfrm>
            <a:off x="350837" y="4501676"/>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cxnSp>
        <p:nvCxnSpPr>
          <p:cNvPr id="11" name="Straight Connector 10"/>
          <p:cNvCxnSpPr/>
          <p:nvPr/>
        </p:nvCxnSpPr>
        <p:spPr bwMode="auto">
          <a:xfrm>
            <a:off x="350837" y="4877857"/>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cxnSp>
        <p:nvCxnSpPr>
          <p:cNvPr id="12" name="Straight Connector 11"/>
          <p:cNvCxnSpPr/>
          <p:nvPr/>
        </p:nvCxnSpPr>
        <p:spPr bwMode="auto">
          <a:xfrm>
            <a:off x="350837" y="5254038"/>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cxnSp>
        <p:nvCxnSpPr>
          <p:cNvPr id="13" name="Straight Connector 12"/>
          <p:cNvCxnSpPr/>
          <p:nvPr/>
        </p:nvCxnSpPr>
        <p:spPr bwMode="auto">
          <a:xfrm>
            <a:off x="350837" y="5630219"/>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cxnSp>
        <p:nvCxnSpPr>
          <p:cNvPr id="14" name="Straight Connector 13"/>
          <p:cNvCxnSpPr/>
          <p:nvPr/>
        </p:nvCxnSpPr>
        <p:spPr bwMode="auto">
          <a:xfrm>
            <a:off x="350837" y="3749314"/>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cxnSp>
        <p:nvCxnSpPr>
          <p:cNvPr id="15" name="Straight Connector 14"/>
          <p:cNvCxnSpPr/>
          <p:nvPr/>
        </p:nvCxnSpPr>
        <p:spPr bwMode="auto">
          <a:xfrm>
            <a:off x="350837" y="6006400"/>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cxnSp>
        <p:nvCxnSpPr>
          <p:cNvPr id="16" name="Straight Connector 15"/>
          <p:cNvCxnSpPr/>
          <p:nvPr/>
        </p:nvCxnSpPr>
        <p:spPr bwMode="auto">
          <a:xfrm>
            <a:off x="350837" y="6382582"/>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spTree>
  </p:cSld>
  <p:clrMapOvr>
    <a:masterClrMapping/>
  </p:clrMapOvr>
  <p:transition>
    <p:split orient="vert" dir="in"/>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5613" y="728663"/>
            <a:ext cx="8226425" cy="914400"/>
          </a:xfrm>
        </p:spPr>
        <p:txBody>
          <a:bodyPr/>
          <a:lstStyle/>
          <a:p>
            <a:r>
              <a:rPr lang="en-US" smtClean="0">
                <a:latin typeface="Helvetica" panose="020B0604020202020204" pitchFamily="34" charset="0"/>
              </a:rPr>
              <a:t>Make-Heap Algorithm</a:t>
            </a:r>
          </a:p>
        </p:txBody>
      </p:sp>
      <p:sp>
        <p:nvSpPr>
          <p:cNvPr id="291843" name="Rectangle 3"/>
          <p:cNvSpPr>
            <a:spLocks noGrp="1" noChangeArrowheads="1"/>
          </p:cNvSpPr>
          <p:nvPr>
            <p:ph type="body" idx="1"/>
          </p:nvPr>
        </p:nvSpPr>
        <p:spPr>
          <a:xfrm>
            <a:off x="304800" y="1600200"/>
            <a:ext cx="8686800" cy="5029200"/>
          </a:xfrm>
        </p:spPr>
        <p:txBody>
          <a:bodyPr/>
          <a:lstStyle/>
          <a:p>
            <a:pPr>
              <a:lnSpc>
                <a:spcPct val="70000"/>
              </a:lnSpc>
              <a:spcBef>
                <a:spcPct val="50000"/>
              </a:spcBef>
            </a:pPr>
            <a:r>
              <a:rPr lang="en-US" dirty="0" smtClean="0"/>
              <a:t>Work from high end of array to low end.</a:t>
            </a:r>
          </a:p>
          <a:p>
            <a:pPr>
              <a:lnSpc>
                <a:spcPct val="70000"/>
              </a:lnSpc>
              <a:spcBef>
                <a:spcPct val="50000"/>
              </a:spcBef>
            </a:pPr>
            <a:r>
              <a:rPr lang="en-US" dirty="0" smtClean="0"/>
              <a:t>Call </a:t>
            </a:r>
            <a:r>
              <a:rPr lang="en-US" dirty="0" err="1" smtClean="0">
                <a:latin typeface="Courier New" panose="02070309020205020404" pitchFamily="49" charset="0"/>
              </a:rPr>
              <a:t>SiftDown</a:t>
            </a:r>
            <a:r>
              <a:rPr lang="en-US" dirty="0" smtClean="0"/>
              <a:t> for each item.</a:t>
            </a:r>
          </a:p>
          <a:p>
            <a:pPr>
              <a:lnSpc>
                <a:spcPct val="70000"/>
              </a:lnSpc>
              <a:spcBef>
                <a:spcPct val="50000"/>
              </a:spcBef>
            </a:pPr>
            <a:r>
              <a:rPr lang="en-US" dirty="0" smtClean="0"/>
              <a:t>Don’t need to call</a:t>
            </a:r>
            <a:r>
              <a:rPr lang="en-US" dirty="0" smtClean="0">
                <a:latin typeface="Helvetica" panose="020B0604020202020204" pitchFamily="34" charset="0"/>
              </a:rPr>
              <a:t> </a:t>
            </a:r>
            <a:r>
              <a:rPr lang="en-US" dirty="0" err="1" smtClean="0">
                <a:latin typeface="Courier New" panose="02070309020205020404" pitchFamily="49" charset="0"/>
              </a:rPr>
              <a:t>SiftDown</a:t>
            </a:r>
            <a:r>
              <a:rPr lang="en-US" dirty="0" smtClean="0"/>
              <a:t> on leaf nodes.</a:t>
            </a:r>
          </a:p>
          <a:p>
            <a:pPr>
              <a:lnSpc>
                <a:spcPct val="70000"/>
              </a:lnSpc>
              <a:spcBef>
                <a:spcPct val="50000"/>
              </a:spcBef>
              <a:buFontTx/>
              <a:buNone/>
            </a:pPr>
            <a:endParaRPr lang="en-US" sz="2800" dirty="0" smtClean="0">
              <a:latin typeface="Courier New" panose="02070309020205020404" pitchFamily="49" charset="0"/>
              <a:cs typeface="Courier New" panose="02070309020205020404" pitchFamily="49" charset="0"/>
            </a:endParaRPr>
          </a:p>
          <a:p>
            <a:pPr>
              <a:lnSpc>
                <a:spcPct val="70000"/>
              </a:lnSpc>
              <a:spcBef>
                <a:spcPct val="50000"/>
              </a:spcBef>
              <a:buFontTx/>
              <a:buNone/>
            </a:pPr>
            <a:r>
              <a:rPr lang="en-US" sz="2800" b="1" dirty="0" smtClean="0">
                <a:latin typeface="Courier New" panose="02070309020205020404" pitchFamily="49" charset="0"/>
                <a:cs typeface="Courier New" panose="02070309020205020404" pitchFamily="49" charset="0"/>
              </a:rPr>
              <a:t>Algorithm</a:t>
            </a:r>
            <a:r>
              <a:rPr lang="en-US" sz="2800" dirty="0" smtClean="0">
                <a:latin typeface="Courier New" panose="02070309020205020404" pitchFamily="49" charset="0"/>
                <a:cs typeface="Courier New" panose="02070309020205020404" pitchFamily="49" charset="0"/>
              </a:rPr>
              <a:t> Make-Heap</a:t>
            </a:r>
          </a:p>
          <a:p>
            <a:pPr>
              <a:lnSpc>
                <a:spcPct val="80000"/>
              </a:lnSpc>
              <a:buFontTx/>
              <a:buNone/>
            </a:pPr>
            <a:r>
              <a:rPr lang="en-US" sz="2800" b="1" dirty="0" smtClean="0">
                <a:latin typeface="Courier New" panose="02070309020205020404" pitchFamily="49" charset="0"/>
                <a:cs typeface="Courier New" panose="02070309020205020404" pitchFamily="49" charset="0"/>
              </a:rPr>
              <a:t>Input</a:t>
            </a:r>
            <a:r>
              <a:rPr lang="en-US" sz="2800" dirty="0" smtClean="0">
                <a:latin typeface="Courier New" panose="02070309020205020404" pitchFamily="49" charset="0"/>
                <a:cs typeface="Courier New" panose="02070309020205020404" pitchFamily="49" charset="0"/>
              </a:rPr>
              <a:t>: Array </a:t>
            </a:r>
            <a:r>
              <a:rPr lang="en-US" sz="2800" i="1" dirty="0" smtClean="0">
                <a:latin typeface="Courier New" panose="02070309020205020404" pitchFamily="49" charset="0"/>
                <a:cs typeface="Courier New" panose="02070309020205020404" pitchFamily="49" charset="0"/>
              </a:rPr>
              <a:t>A</a:t>
            </a:r>
            <a:r>
              <a:rPr lang="en-US" sz="2800" dirty="0" smtClean="0">
                <a:latin typeface="Courier New" panose="02070309020205020404" pitchFamily="49" charset="0"/>
                <a:cs typeface="Courier New" panose="02070309020205020404" pitchFamily="49" charset="0"/>
              </a:rPr>
              <a:t>[1..</a:t>
            </a:r>
            <a:r>
              <a:rPr lang="en-US" sz="2800" i="1" dirty="0" smtClean="0">
                <a:latin typeface="Courier New" panose="02070309020205020404" pitchFamily="49" charset="0"/>
                <a:cs typeface="Courier New" panose="02070309020205020404" pitchFamily="49" charset="0"/>
              </a:rPr>
              <a:t>n</a:t>
            </a:r>
            <a:r>
              <a:rPr lang="en-US" sz="2800" dirty="0" smtClean="0">
                <a:latin typeface="Courier New" panose="02070309020205020404" pitchFamily="49" charset="0"/>
                <a:cs typeface="Courier New" panose="02070309020205020404" pitchFamily="49" charset="0"/>
              </a:rPr>
              <a:t>] of </a:t>
            </a:r>
            <a:r>
              <a:rPr lang="en-US" sz="2800" i="1" dirty="0" smtClean="0">
                <a:latin typeface="Courier New" panose="02070309020205020404" pitchFamily="49" charset="0"/>
                <a:cs typeface="Courier New" panose="02070309020205020404" pitchFamily="49" charset="0"/>
              </a:rPr>
              <a:t>n</a:t>
            </a:r>
            <a:r>
              <a:rPr lang="en-US" sz="2800" dirty="0" smtClean="0">
                <a:latin typeface="Courier New" panose="02070309020205020404" pitchFamily="49" charset="0"/>
                <a:cs typeface="Courier New" panose="02070309020205020404" pitchFamily="49" charset="0"/>
              </a:rPr>
              <a:t> elements</a:t>
            </a:r>
          </a:p>
          <a:p>
            <a:pPr>
              <a:lnSpc>
                <a:spcPct val="80000"/>
              </a:lnSpc>
              <a:buFontTx/>
              <a:buNone/>
            </a:pPr>
            <a:r>
              <a:rPr lang="en-US" sz="2800" b="1" dirty="0" smtClean="0">
                <a:latin typeface="Courier New" panose="02070309020205020404" pitchFamily="49" charset="0"/>
                <a:cs typeface="Courier New" panose="02070309020205020404" pitchFamily="49" charset="0"/>
              </a:rPr>
              <a:t>Output</a:t>
            </a:r>
            <a:r>
              <a:rPr lang="en-US" sz="2800" dirty="0" smtClean="0">
                <a:latin typeface="Courier New" panose="02070309020205020404" pitchFamily="49" charset="0"/>
                <a:cs typeface="Courier New" panose="02070309020205020404" pitchFamily="49" charset="0"/>
              </a:rPr>
              <a:t>: Max-heap </a:t>
            </a:r>
            <a:r>
              <a:rPr lang="en-US" sz="2800" i="1" dirty="0" smtClean="0">
                <a:latin typeface="Courier New" panose="02070309020205020404" pitchFamily="49" charset="0"/>
                <a:cs typeface="Courier New" panose="02070309020205020404" pitchFamily="49" charset="0"/>
              </a:rPr>
              <a:t>A</a:t>
            </a:r>
            <a:r>
              <a:rPr lang="en-US" sz="2800" dirty="0" smtClean="0">
                <a:latin typeface="Courier New" panose="02070309020205020404" pitchFamily="49" charset="0"/>
                <a:cs typeface="Courier New" panose="02070309020205020404" pitchFamily="49" charset="0"/>
              </a:rPr>
              <a:t>[1..</a:t>
            </a:r>
            <a:r>
              <a:rPr lang="en-US" sz="2800" i="1" dirty="0" smtClean="0">
                <a:latin typeface="Courier New" panose="02070309020205020404" pitchFamily="49" charset="0"/>
                <a:cs typeface="Courier New" panose="02070309020205020404" pitchFamily="49" charset="0"/>
              </a:rPr>
              <a:t>n</a:t>
            </a:r>
            <a:r>
              <a:rPr lang="en-US" sz="2800" dirty="0" smtClean="0">
                <a:latin typeface="Courier New" panose="02070309020205020404" pitchFamily="49" charset="0"/>
                <a:cs typeface="Courier New" panose="02070309020205020404" pitchFamily="49" charset="0"/>
              </a:rPr>
              <a:t>]</a:t>
            </a:r>
          </a:p>
          <a:p>
            <a:pPr>
              <a:lnSpc>
                <a:spcPct val="80000"/>
              </a:lnSpc>
              <a:buFontTx/>
              <a:buNone/>
            </a:pPr>
            <a:endParaRPr lang="en-US" sz="2800" dirty="0" smtClean="0">
              <a:latin typeface="Courier New" panose="02070309020205020404" pitchFamily="49" charset="0"/>
              <a:cs typeface="Courier New" panose="02070309020205020404" pitchFamily="49" charset="0"/>
            </a:endParaRPr>
          </a:p>
          <a:p>
            <a:pPr>
              <a:lnSpc>
                <a:spcPct val="80000"/>
              </a:lnSpc>
              <a:buFontTx/>
              <a:buNone/>
            </a:pPr>
            <a:r>
              <a:rPr lang="en-US" sz="2800" dirty="0" smtClean="0">
                <a:latin typeface="Courier New" panose="02070309020205020404" pitchFamily="49" charset="0"/>
                <a:cs typeface="Courier New" panose="02070309020205020404" pitchFamily="49" charset="0"/>
              </a:rPr>
              <a:t> </a:t>
            </a:r>
            <a:r>
              <a:rPr lang="en-US" sz="2800" b="1" dirty="0" smtClean="0">
                <a:latin typeface="Courier New" panose="02070309020205020404" pitchFamily="49" charset="0"/>
                <a:cs typeface="Courier New" panose="02070309020205020404" pitchFamily="49" charset="0"/>
              </a:rPr>
              <a:t>for</a:t>
            </a:r>
            <a:r>
              <a:rPr lang="en-US" sz="2800" dirty="0" smtClean="0">
                <a:latin typeface="Courier New" panose="02070309020205020404" pitchFamily="49" charset="0"/>
                <a:cs typeface="Courier New" panose="02070309020205020404" pitchFamily="49" charset="0"/>
              </a:rPr>
              <a:t> </a:t>
            </a:r>
            <a:r>
              <a:rPr lang="en-US" sz="2800" i="1" dirty="0" smtClean="0">
                <a:latin typeface="Courier New" panose="02070309020205020404" pitchFamily="49" charset="0"/>
                <a:cs typeface="Courier New" panose="02070309020205020404" pitchFamily="49" charset="0"/>
              </a:rPr>
              <a:t>i</a:t>
            </a:r>
            <a:r>
              <a:rPr lang="en-US" sz="2800" dirty="0" smtClean="0">
                <a:latin typeface="Courier New" panose="02070309020205020404" pitchFamily="49" charset="0"/>
                <a:cs typeface="Courier New" panose="02070309020205020404" pitchFamily="49" charset="0"/>
              </a:rPr>
              <a:t>= </a:t>
            </a:r>
            <a:r>
              <a:rPr lang="en-US" sz="2400" dirty="0" smtClean="0">
                <a:latin typeface="Courier New" panose="02070309020205020404" pitchFamily="49" charset="0"/>
                <a:cs typeface="Courier New" panose="02070309020205020404" pitchFamily="49" charset="0"/>
                <a:sym typeface="Symbol" panose="05050102010706020507" pitchFamily="18" charset="2"/>
              </a:rPr>
              <a:t></a:t>
            </a:r>
            <a:r>
              <a:rPr lang="en-US" sz="2400" i="1" dirty="0" smtClean="0">
                <a:latin typeface="Courier New" panose="02070309020205020404" pitchFamily="49" charset="0"/>
                <a:cs typeface="Courier New" panose="02070309020205020404" pitchFamily="49" charset="0"/>
              </a:rPr>
              <a:t>n</a:t>
            </a:r>
            <a:r>
              <a:rPr lang="en-US" sz="2400" dirty="0" smtClean="0">
                <a:latin typeface="Courier New" panose="02070309020205020404" pitchFamily="49" charset="0"/>
                <a:cs typeface="Courier New" panose="02070309020205020404" pitchFamily="49" charset="0"/>
              </a:rPr>
              <a:t>/2</a:t>
            </a:r>
            <a:r>
              <a:rPr lang="en-US" sz="2400" dirty="0" smtClean="0">
                <a:latin typeface="Courier New" panose="02070309020205020404" pitchFamily="49" charset="0"/>
                <a:cs typeface="Courier New" panose="02070309020205020404" pitchFamily="49" charset="0"/>
                <a:sym typeface="Symbol" panose="05050102010706020507" pitchFamily="18" charset="2"/>
              </a:rPr>
              <a:t> </a:t>
            </a:r>
            <a:r>
              <a:rPr lang="en-US" sz="2400" b="1" dirty="0" err="1" smtClean="0">
                <a:latin typeface="Courier New" panose="02070309020205020404" pitchFamily="49" charset="0"/>
                <a:cs typeface="Courier New" panose="02070309020205020404" pitchFamily="49" charset="0"/>
                <a:sym typeface="Symbol" panose="05050102010706020507" pitchFamily="18" charset="2"/>
              </a:rPr>
              <a:t>downto</a:t>
            </a:r>
            <a:r>
              <a:rPr lang="en-US" sz="2400" dirty="0" smtClean="0">
                <a:latin typeface="Courier New" panose="02070309020205020404" pitchFamily="49" charset="0"/>
                <a:cs typeface="Courier New" panose="02070309020205020404" pitchFamily="49" charset="0"/>
                <a:sym typeface="Symbol" panose="05050102010706020507" pitchFamily="18" charset="2"/>
              </a:rPr>
              <a:t> 1</a:t>
            </a:r>
          </a:p>
          <a:p>
            <a:pPr>
              <a:lnSpc>
                <a:spcPct val="80000"/>
              </a:lnSpc>
              <a:buFontTx/>
              <a:buNone/>
            </a:pPr>
            <a:r>
              <a:rPr lang="en-US" sz="2400" dirty="0" smtClean="0">
                <a:latin typeface="Courier New" panose="02070309020205020404" pitchFamily="49" charset="0"/>
                <a:cs typeface="Courier New" panose="02070309020205020404" pitchFamily="49" charset="0"/>
                <a:sym typeface="Symbol" panose="05050102010706020507" pitchFamily="18" charset="2"/>
              </a:rPr>
              <a:t>     </a:t>
            </a:r>
            <a:r>
              <a:rPr lang="en-US" sz="2400" dirty="0" err="1" smtClean="0">
                <a:latin typeface="Courier New" panose="02070309020205020404" pitchFamily="49" charset="0"/>
                <a:cs typeface="Courier New" panose="02070309020205020404" pitchFamily="49" charset="0"/>
                <a:sym typeface="Symbol" panose="05050102010706020507" pitchFamily="18" charset="2"/>
              </a:rPr>
              <a:t>SiftDown</a:t>
            </a:r>
            <a:r>
              <a:rPr lang="en-US" sz="2400" dirty="0" smtClean="0">
                <a:latin typeface="Courier New" panose="02070309020205020404" pitchFamily="49" charset="0"/>
                <a:cs typeface="Courier New" panose="02070309020205020404" pitchFamily="49" charset="0"/>
                <a:sym typeface="Symbol" panose="05050102010706020507" pitchFamily="18" charset="2"/>
              </a:rPr>
              <a:t>(</a:t>
            </a:r>
            <a:r>
              <a:rPr lang="en-US" sz="2400" i="1" dirty="0" err="1" smtClean="0">
                <a:latin typeface="Courier New" panose="02070309020205020404" pitchFamily="49" charset="0"/>
                <a:cs typeface="Courier New" panose="02070309020205020404" pitchFamily="49" charset="0"/>
                <a:sym typeface="Symbol" panose="05050102010706020507" pitchFamily="18" charset="2"/>
              </a:rPr>
              <a:t>A</a:t>
            </a:r>
            <a:r>
              <a:rPr lang="en-US" sz="2400" dirty="0" err="1" smtClean="0">
                <a:latin typeface="Courier New" panose="02070309020205020404" pitchFamily="49" charset="0"/>
                <a:cs typeface="Courier New" panose="02070309020205020404" pitchFamily="49" charset="0"/>
                <a:sym typeface="Symbol" panose="05050102010706020507" pitchFamily="18" charset="2"/>
              </a:rPr>
              <a:t>,</a:t>
            </a:r>
            <a:r>
              <a:rPr lang="en-US" sz="2400" i="1" dirty="0" err="1" smtClean="0">
                <a:latin typeface="Courier New" panose="02070309020205020404" pitchFamily="49" charset="0"/>
                <a:cs typeface="Courier New" panose="02070309020205020404" pitchFamily="49" charset="0"/>
                <a:sym typeface="Symbol" panose="05050102010706020507" pitchFamily="18" charset="2"/>
              </a:rPr>
              <a:t>i</a:t>
            </a:r>
            <a:r>
              <a:rPr lang="en-US" sz="2400" dirty="0" smtClean="0">
                <a:latin typeface="Courier New" panose="02070309020205020404" pitchFamily="49" charset="0"/>
                <a:cs typeface="Courier New" panose="02070309020205020404" pitchFamily="49" charset="0"/>
                <a:sym typeface="Symbol" panose="05050102010706020507" pitchFamily="18" charset="2"/>
              </a:rPr>
              <a:t>);</a:t>
            </a:r>
          </a:p>
          <a:p>
            <a:pPr>
              <a:lnSpc>
                <a:spcPct val="80000"/>
              </a:lnSpc>
              <a:buFontTx/>
              <a:buNone/>
            </a:pPr>
            <a:r>
              <a:rPr lang="en-US" sz="2400" dirty="0" smtClean="0">
                <a:latin typeface="Courier New" panose="02070309020205020404" pitchFamily="49" charset="0"/>
                <a:cs typeface="Courier New" panose="02070309020205020404" pitchFamily="49" charset="0"/>
                <a:sym typeface="Symbol" panose="05050102010706020507" pitchFamily="18" charset="2"/>
              </a:rPr>
              <a:t> </a:t>
            </a:r>
            <a:r>
              <a:rPr lang="en-US" sz="2400" b="1" dirty="0" smtClean="0">
                <a:latin typeface="Courier New" panose="02070309020205020404" pitchFamily="49" charset="0"/>
                <a:cs typeface="Courier New" panose="02070309020205020404" pitchFamily="49" charset="0"/>
                <a:sym typeface="Symbol" panose="05050102010706020507" pitchFamily="18" charset="2"/>
              </a:rPr>
              <a:t>end</a:t>
            </a:r>
            <a:r>
              <a:rPr lang="en-US" sz="2400" dirty="0" smtClean="0">
                <a:latin typeface="Courier New" panose="02070309020205020404" pitchFamily="49" charset="0"/>
                <a:cs typeface="Courier New" panose="02070309020205020404" pitchFamily="49" charset="0"/>
                <a:sym typeface="Symbol" panose="05050102010706020507" pitchFamily="18" charset="2"/>
              </a:rPr>
              <a:t> </a:t>
            </a:r>
            <a:r>
              <a:rPr lang="en-US" sz="2400" b="1" dirty="0" smtClean="0">
                <a:latin typeface="Courier New" panose="02070309020205020404" pitchFamily="49" charset="0"/>
                <a:cs typeface="Courier New" panose="02070309020205020404" pitchFamily="49" charset="0"/>
                <a:sym typeface="Symbol" panose="05050102010706020507" pitchFamily="18" charset="2"/>
              </a:rPr>
              <a:t>for</a:t>
            </a:r>
            <a:r>
              <a:rPr lang="en-US" sz="2400" dirty="0" smtClean="0">
                <a:latin typeface="Courier New" panose="02070309020205020404" pitchFamily="49" charset="0"/>
                <a:cs typeface="Courier New" panose="02070309020205020404" pitchFamily="49" charset="0"/>
                <a:sym typeface="Symbol" panose="05050102010706020507" pitchFamily="18" charset="2"/>
              </a:rPr>
              <a:t>;</a:t>
            </a: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125B595-99AA-48D3-A26A-983B7184824E}" type="slidenum">
              <a:rPr lang="en-US">
                <a:solidFill>
                  <a:srgbClr val="FFFF99"/>
                </a:solidFill>
                <a:latin typeface="Times New Roman" panose="02020603050405020304" pitchFamily="18" charset="0"/>
              </a:rPr>
              <a:pPr eaLnBrk="1" hangingPunct="1"/>
              <a:t>21</a:t>
            </a:fld>
            <a:endParaRPr lang="en-US">
              <a:solidFill>
                <a:srgbClr val="FFFF99"/>
              </a:solidFill>
              <a:latin typeface="Times New Roman" panose="02020603050405020304" pitchFamily="18" charset="0"/>
            </a:endParaRPr>
          </a:p>
        </p:txBody>
      </p:sp>
    </p:spTree>
  </p:cSld>
  <p:clrMapOvr>
    <a:masterClrMapping/>
  </p:clrMapOvr>
  <p:transition>
    <p:split orient="vert" dir="in"/>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Make-Heap: Example</a:t>
            </a:r>
            <a:endParaRPr lang="en-US" dirty="0"/>
          </a:p>
        </p:txBody>
      </p:sp>
      <p:sp>
        <p:nvSpPr>
          <p:cNvPr id="4" name="Slide Number Placeholder 3"/>
          <p:cNvSpPr>
            <a:spLocks noGrp="1"/>
          </p:cNvSpPr>
          <p:nvPr>
            <p:ph type="sldNum" sz="quarter" idx="10"/>
          </p:nvPr>
        </p:nvSpPr>
        <p:spPr/>
        <p:txBody>
          <a:bodyPr/>
          <a:lstStyle/>
          <a:p>
            <a:fld id="{516CA0F8-EA47-4EAB-BDD7-53D9DE259BB4}" type="slidenum">
              <a:rPr lang="en-US" smtClean="0"/>
              <a:pPr/>
              <a:t>22</a:t>
            </a:fld>
            <a:endParaRPr lang="en-US"/>
          </a:p>
        </p:txBody>
      </p:sp>
      <p:sp>
        <p:nvSpPr>
          <p:cNvPr id="29" name="Rectangle 3"/>
          <p:cNvSpPr txBox="1">
            <a:spLocks noChangeArrowheads="1"/>
          </p:cNvSpPr>
          <p:nvPr/>
        </p:nvSpPr>
        <p:spPr bwMode="auto">
          <a:xfrm>
            <a:off x="304800" y="1456184"/>
            <a:ext cx="8587680" cy="604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defRPr>
            </a:lvl2pPr>
            <a:lvl3pPr marL="1143000" indent="-228600" algn="l" rtl="0" eaLnBrk="0" fontAlgn="base" hangingPunct="0">
              <a:spcBef>
                <a:spcPct val="20000"/>
              </a:spcBef>
              <a:spcAft>
                <a:spcPct val="0"/>
              </a:spcAft>
              <a:buChar char="•"/>
              <a:defRPr kumimoji="1" sz="2400">
                <a:solidFill>
                  <a:schemeClr val="tx1"/>
                </a:solidFill>
                <a:latin typeface="+mn-lt"/>
              </a:defRPr>
            </a:lvl3pPr>
            <a:lvl4pPr marL="1600200" indent="-228600" algn="l" rtl="0" eaLnBrk="0" fontAlgn="base" hangingPunct="0">
              <a:spcBef>
                <a:spcPct val="20000"/>
              </a:spcBef>
              <a:spcAft>
                <a:spcPct val="0"/>
              </a:spcAft>
              <a:buChar char="•"/>
              <a:defRPr kumimoji="1" sz="2000">
                <a:solidFill>
                  <a:schemeClr val="tx1"/>
                </a:solidFill>
                <a:latin typeface="+mn-lt"/>
              </a:defRPr>
            </a:lvl4pPr>
            <a:lvl5pPr marL="2057400" indent="-228600" algn="l" rtl="0" eaLnBrk="0" fontAlgn="base" hangingPunct="0">
              <a:spcBef>
                <a:spcPct val="20000"/>
              </a:spcBef>
              <a:spcAft>
                <a:spcPct val="0"/>
              </a:spcAft>
              <a:buChar char="•"/>
              <a:defRPr kumimoji="1" sz="2000">
                <a:solidFill>
                  <a:schemeClr val="tx1"/>
                </a:solidFill>
                <a:latin typeface="+mn-lt"/>
              </a:defRPr>
            </a:lvl5pPr>
            <a:lvl6pPr marL="2514600" indent="-228600" algn="l" rtl="0" eaLnBrk="1" fontAlgn="base" hangingPunct="1">
              <a:spcBef>
                <a:spcPct val="20000"/>
              </a:spcBef>
              <a:spcAft>
                <a:spcPct val="0"/>
              </a:spcAft>
              <a:buChar char="•"/>
              <a:defRPr kumimoji="1" sz="2000">
                <a:solidFill>
                  <a:schemeClr val="tx1"/>
                </a:solidFill>
                <a:latin typeface="+mn-lt"/>
              </a:defRPr>
            </a:lvl6pPr>
            <a:lvl7pPr marL="2971800" indent="-228600" algn="l" rtl="0" eaLnBrk="1" fontAlgn="base" hangingPunct="1">
              <a:spcBef>
                <a:spcPct val="20000"/>
              </a:spcBef>
              <a:spcAft>
                <a:spcPct val="0"/>
              </a:spcAft>
              <a:buChar char="•"/>
              <a:defRPr kumimoji="1" sz="2000">
                <a:solidFill>
                  <a:schemeClr val="tx1"/>
                </a:solidFill>
                <a:latin typeface="+mn-lt"/>
              </a:defRPr>
            </a:lvl7pPr>
            <a:lvl8pPr marL="3429000" indent="-228600" algn="l" rtl="0" eaLnBrk="1" fontAlgn="base" hangingPunct="1">
              <a:spcBef>
                <a:spcPct val="20000"/>
              </a:spcBef>
              <a:spcAft>
                <a:spcPct val="0"/>
              </a:spcAft>
              <a:buChar char="•"/>
              <a:defRPr kumimoji="1" sz="2000">
                <a:solidFill>
                  <a:schemeClr val="tx1"/>
                </a:solidFill>
                <a:latin typeface="+mn-lt"/>
              </a:defRPr>
            </a:lvl8pPr>
            <a:lvl9pPr marL="3886200" indent="-228600" algn="l" rtl="0" eaLnBrk="1" fontAlgn="base" hangingPunct="1">
              <a:spcBef>
                <a:spcPct val="20000"/>
              </a:spcBef>
              <a:spcAft>
                <a:spcPct val="0"/>
              </a:spcAft>
              <a:buChar char="•"/>
              <a:defRPr kumimoji="1" sz="2000">
                <a:solidFill>
                  <a:schemeClr val="tx1"/>
                </a:solidFill>
                <a:latin typeface="+mn-lt"/>
              </a:defRPr>
            </a:lvl9pPr>
          </a:lstStyle>
          <a:p>
            <a:pPr marL="0" indent="0">
              <a:lnSpc>
                <a:spcPct val="70000"/>
              </a:lnSpc>
              <a:spcBef>
                <a:spcPct val="50000"/>
              </a:spcBef>
              <a:buNone/>
            </a:pPr>
            <a:r>
              <a:rPr lang="en-US" sz="1600" kern="0" dirty="0" smtClean="0">
                <a:latin typeface="Times New Roman" panose="02020603050405020304" pitchFamily="18" charset="0"/>
                <a:cs typeface="Times New Roman" panose="02020603050405020304" pitchFamily="18" charset="0"/>
                <a:sym typeface="Symbol" panose="05050102010706020507" pitchFamily="18" charset="2"/>
              </a:rPr>
              <a:t>Convert the following array into a heap using the Make-Heap Algorithm:</a:t>
            </a:r>
          </a:p>
          <a:p>
            <a:pPr marL="0" indent="0" algn="ctr">
              <a:lnSpc>
                <a:spcPct val="70000"/>
              </a:lnSpc>
              <a:spcBef>
                <a:spcPct val="50000"/>
              </a:spcBef>
              <a:buNone/>
            </a:pPr>
            <a:r>
              <a:rPr lang="en-US" sz="1600" kern="0" dirty="0" smtClean="0">
                <a:latin typeface="Times New Roman" panose="02020603050405020304" pitchFamily="18" charset="0"/>
                <a:cs typeface="Times New Roman" panose="02020603050405020304" pitchFamily="18" charset="0"/>
                <a:sym typeface="Symbol" panose="05050102010706020507" pitchFamily="18" charset="2"/>
              </a:rPr>
              <a:t>&lt;2,4,10,6,5,11,13,22,7,14,9,18,12&gt;</a:t>
            </a:r>
          </a:p>
        </p:txBody>
      </p:sp>
      <p:cxnSp>
        <p:nvCxnSpPr>
          <p:cNvPr id="7" name="Straight Connector 6"/>
          <p:cNvCxnSpPr/>
          <p:nvPr/>
        </p:nvCxnSpPr>
        <p:spPr bwMode="auto">
          <a:xfrm>
            <a:off x="350837" y="2387352"/>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cxnSp>
        <p:nvCxnSpPr>
          <p:cNvPr id="34" name="Straight Connector 33"/>
          <p:cNvCxnSpPr/>
          <p:nvPr/>
        </p:nvCxnSpPr>
        <p:spPr bwMode="auto">
          <a:xfrm>
            <a:off x="350837" y="2763533"/>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cxnSp>
        <p:nvCxnSpPr>
          <p:cNvPr id="37" name="Straight Connector 36"/>
          <p:cNvCxnSpPr/>
          <p:nvPr/>
        </p:nvCxnSpPr>
        <p:spPr bwMode="auto">
          <a:xfrm>
            <a:off x="350837" y="3139714"/>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cxnSp>
        <p:nvCxnSpPr>
          <p:cNvPr id="44" name="Straight Connector 43"/>
          <p:cNvCxnSpPr/>
          <p:nvPr/>
        </p:nvCxnSpPr>
        <p:spPr bwMode="auto">
          <a:xfrm>
            <a:off x="350837" y="3515895"/>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cxnSp>
        <p:nvCxnSpPr>
          <p:cNvPr id="45" name="Straight Connector 44"/>
          <p:cNvCxnSpPr/>
          <p:nvPr/>
        </p:nvCxnSpPr>
        <p:spPr bwMode="auto">
          <a:xfrm>
            <a:off x="350837" y="4268257"/>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cxnSp>
        <p:nvCxnSpPr>
          <p:cNvPr id="47" name="Straight Connector 46"/>
          <p:cNvCxnSpPr/>
          <p:nvPr/>
        </p:nvCxnSpPr>
        <p:spPr bwMode="auto">
          <a:xfrm>
            <a:off x="350837" y="4644438"/>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cxnSp>
        <p:nvCxnSpPr>
          <p:cNvPr id="48" name="Straight Connector 47"/>
          <p:cNvCxnSpPr/>
          <p:nvPr/>
        </p:nvCxnSpPr>
        <p:spPr bwMode="auto">
          <a:xfrm>
            <a:off x="350837" y="5020619"/>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cxnSp>
        <p:nvCxnSpPr>
          <p:cNvPr id="50" name="Straight Connector 49"/>
          <p:cNvCxnSpPr/>
          <p:nvPr/>
        </p:nvCxnSpPr>
        <p:spPr bwMode="auto">
          <a:xfrm>
            <a:off x="350837" y="5396800"/>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cxnSp>
        <p:nvCxnSpPr>
          <p:cNvPr id="51" name="Straight Connector 50"/>
          <p:cNvCxnSpPr/>
          <p:nvPr/>
        </p:nvCxnSpPr>
        <p:spPr bwMode="auto">
          <a:xfrm>
            <a:off x="350837" y="5772981"/>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cxnSp>
        <p:nvCxnSpPr>
          <p:cNvPr id="52" name="Straight Connector 51"/>
          <p:cNvCxnSpPr/>
          <p:nvPr/>
        </p:nvCxnSpPr>
        <p:spPr bwMode="auto">
          <a:xfrm>
            <a:off x="350837" y="3892076"/>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cxnSp>
        <p:nvCxnSpPr>
          <p:cNvPr id="53" name="Straight Connector 52"/>
          <p:cNvCxnSpPr/>
          <p:nvPr/>
        </p:nvCxnSpPr>
        <p:spPr bwMode="auto">
          <a:xfrm>
            <a:off x="350837" y="6149162"/>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cxnSp>
        <p:nvCxnSpPr>
          <p:cNvPr id="54" name="Straight Connector 53"/>
          <p:cNvCxnSpPr/>
          <p:nvPr/>
        </p:nvCxnSpPr>
        <p:spPr bwMode="auto">
          <a:xfrm>
            <a:off x="350837" y="6525344"/>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spTree>
    <p:extLst>
      <p:ext uri="{BB962C8B-B14F-4D97-AF65-F5344CB8AC3E}">
        <p14:creationId xmlns:p14="http://schemas.microsoft.com/office/powerpoint/2010/main" val="3637093927"/>
      </p:ext>
    </p:extLst>
  </p:cSld>
  <p:clrMapOvr>
    <a:masterClrMapping/>
  </p:clrMapOvr>
  <p:transition>
    <p:split orient="vert" dir="in"/>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5613" y="728663"/>
            <a:ext cx="8226425" cy="914400"/>
          </a:xfrm>
        </p:spPr>
        <p:txBody>
          <a:bodyPr/>
          <a:lstStyle/>
          <a:p>
            <a:r>
              <a:rPr lang="en-US" smtClean="0">
                <a:latin typeface="Helvetica" panose="020B0604020202020204" pitchFamily="34" charset="0"/>
              </a:rPr>
              <a:t>Make-Heap Cost</a:t>
            </a:r>
          </a:p>
        </p:txBody>
      </p:sp>
      <p:sp>
        <p:nvSpPr>
          <p:cNvPr id="19459" name="Rectangle 3"/>
          <p:cNvSpPr>
            <a:spLocks noGrp="1" noChangeArrowheads="1"/>
          </p:cNvSpPr>
          <p:nvPr>
            <p:ph type="body" idx="1"/>
          </p:nvPr>
        </p:nvSpPr>
        <p:spPr>
          <a:xfrm>
            <a:off x="455613" y="1600200"/>
            <a:ext cx="8226425" cy="4572000"/>
          </a:xfrm>
        </p:spPr>
        <p:txBody>
          <a:bodyPr/>
          <a:lstStyle/>
          <a:p>
            <a:pPr>
              <a:lnSpc>
                <a:spcPct val="80000"/>
              </a:lnSpc>
            </a:pPr>
            <a:r>
              <a:rPr lang="en-US" smtClean="0">
                <a:latin typeface="Helvetica" panose="020B0604020202020204" pitchFamily="34" charset="0"/>
              </a:rPr>
              <a:t>Cost for heap construction:</a:t>
            </a:r>
            <a:endParaRPr lang="en-US" sz="2400" smtClean="0">
              <a:latin typeface="Helvetica" panose="020B0604020202020204" pitchFamily="34" charset="0"/>
            </a:endParaRP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EE1E009-8560-4C5D-B713-D1DD506AF958}" type="slidenum">
              <a:rPr lang="en-US">
                <a:solidFill>
                  <a:srgbClr val="FFFF99"/>
                </a:solidFill>
                <a:latin typeface="Times New Roman" panose="02020603050405020304" pitchFamily="18" charset="0"/>
              </a:rPr>
              <a:pPr eaLnBrk="1" hangingPunct="1"/>
              <a:t>23</a:t>
            </a:fld>
            <a:endParaRPr lang="en-US">
              <a:solidFill>
                <a:srgbClr val="FFFF99"/>
              </a:solidFill>
              <a:latin typeface="Times New Roman" panose="02020603050405020304" pitchFamily="18" charset="0"/>
            </a:endParaRPr>
          </a:p>
        </p:txBody>
      </p:sp>
      <p:cxnSp>
        <p:nvCxnSpPr>
          <p:cNvPr id="5" name="Straight Connector 4"/>
          <p:cNvCxnSpPr/>
          <p:nvPr/>
        </p:nvCxnSpPr>
        <p:spPr bwMode="auto">
          <a:xfrm>
            <a:off x="350837" y="2387352"/>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cxnSp>
        <p:nvCxnSpPr>
          <p:cNvPr id="6" name="Straight Connector 5"/>
          <p:cNvCxnSpPr/>
          <p:nvPr/>
        </p:nvCxnSpPr>
        <p:spPr bwMode="auto">
          <a:xfrm>
            <a:off x="350837" y="2763533"/>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cxnSp>
        <p:nvCxnSpPr>
          <p:cNvPr id="7" name="Straight Connector 6"/>
          <p:cNvCxnSpPr/>
          <p:nvPr/>
        </p:nvCxnSpPr>
        <p:spPr bwMode="auto">
          <a:xfrm>
            <a:off x="350837" y="3139714"/>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cxnSp>
        <p:nvCxnSpPr>
          <p:cNvPr id="8" name="Straight Connector 7"/>
          <p:cNvCxnSpPr/>
          <p:nvPr/>
        </p:nvCxnSpPr>
        <p:spPr bwMode="auto">
          <a:xfrm>
            <a:off x="350837" y="3515895"/>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cxnSp>
        <p:nvCxnSpPr>
          <p:cNvPr id="9" name="Straight Connector 8"/>
          <p:cNvCxnSpPr/>
          <p:nvPr/>
        </p:nvCxnSpPr>
        <p:spPr bwMode="auto">
          <a:xfrm>
            <a:off x="350837" y="4268257"/>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cxnSp>
        <p:nvCxnSpPr>
          <p:cNvPr id="10" name="Straight Connector 9"/>
          <p:cNvCxnSpPr/>
          <p:nvPr/>
        </p:nvCxnSpPr>
        <p:spPr bwMode="auto">
          <a:xfrm>
            <a:off x="350837" y="4644438"/>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cxnSp>
        <p:nvCxnSpPr>
          <p:cNvPr id="11" name="Straight Connector 10"/>
          <p:cNvCxnSpPr/>
          <p:nvPr/>
        </p:nvCxnSpPr>
        <p:spPr bwMode="auto">
          <a:xfrm>
            <a:off x="350837" y="5020619"/>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cxnSp>
        <p:nvCxnSpPr>
          <p:cNvPr id="12" name="Straight Connector 11"/>
          <p:cNvCxnSpPr/>
          <p:nvPr/>
        </p:nvCxnSpPr>
        <p:spPr bwMode="auto">
          <a:xfrm>
            <a:off x="350837" y="5396800"/>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cxnSp>
        <p:nvCxnSpPr>
          <p:cNvPr id="13" name="Straight Connector 12"/>
          <p:cNvCxnSpPr/>
          <p:nvPr/>
        </p:nvCxnSpPr>
        <p:spPr bwMode="auto">
          <a:xfrm>
            <a:off x="350837" y="5772981"/>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cxnSp>
        <p:nvCxnSpPr>
          <p:cNvPr id="14" name="Straight Connector 13"/>
          <p:cNvCxnSpPr/>
          <p:nvPr/>
        </p:nvCxnSpPr>
        <p:spPr bwMode="auto">
          <a:xfrm>
            <a:off x="350837" y="3892076"/>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cxnSp>
        <p:nvCxnSpPr>
          <p:cNvPr id="15" name="Straight Connector 14"/>
          <p:cNvCxnSpPr/>
          <p:nvPr/>
        </p:nvCxnSpPr>
        <p:spPr bwMode="auto">
          <a:xfrm>
            <a:off x="350837" y="6149162"/>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cxnSp>
        <p:nvCxnSpPr>
          <p:cNvPr id="16" name="Straight Connector 15"/>
          <p:cNvCxnSpPr/>
          <p:nvPr/>
        </p:nvCxnSpPr>
        <p:spPr bwMode="auto">
          <a:xfrm>
            <a:off x="350837" y="6525344"/>
            <a:ext cx="8229600" cy="0"/>
          </a:xfrm>
          <a:prstGeom prst="line">
            <a:avLst/>
          </a:prstGeom>
          <a:solidFill>
            <a:schemeClr val="accent1"/>
          </a:solidFill>
          <a:ln w="3175" cap="flat" cmpd="sng" algn="ctr">
            <a:solidFill>
              <a:schemeClr val="tx1"/>
            </a:solidFill>
            <a:prstDash val="dash"/>
            <a:round/>
            <a:headEnd type="none" w="med" len="med"/>
            <a:tailEnd type="none" w="med" len="med"/>
          </a:ln>
          <a:effectLst/>
        </p:spPr>
      </p:cxnSp>
    </p:spTree>
  </p:cSld>
  <p:clrMapOvr>
    <a:masterClrMapping/>
  </p:clrMapOvr>
  <p:transition>
    <p:split orient="vert" dir="in"/>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Slide Number Placeholder 3"/>
          <p:cNvSpPr>
            <a:spLocks noGrp="1"/>
          </p:cNvSpPr>
          <p:nvPr>
            <p:ph type="sldNum" sz="quarter" idx="10"/>
          </p:nvPr>
        </p:nvSpPr>
        <p:spPr/>
        <p:txBody>
          <a:bodyPr/>
          <a:lstStyle/>
          <a:p>
            <a:fld id="{516CA0F8-EA47-4EAB-BDD7-53D9DE259BB4}" type="slidenum">
              <a:rPr lang="en-US" smtClean="0"/>
              <a:pPr/>
              <a:t>24</a:t>
            </a:fld>
            <a:endParaRPr lang="en-US"/>
          </a:p>
        </p:txBody>
      </p:sp>
      <p:cxnSp>
        <p:nvCxnSpPr>
          <p:cNvPr id="5" name="Straight Connector 4"/>
          <p:cNvCxnSpPr/>
          <p:nvPr/>
        </p:nvCxnSpPr>
        <p:spPr bwMode="auto">
          <a:xfrm>
            <a:off x="337182" y="2382114"/>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6" name="Straight Connector 5"/>
          <p:cNvCxnSpPr/>
          <p:nvPr/>
        </p:nvCxnSpPr>
        <p:spPr bwMode="auto">
          <a:xfrm>
            <a:off x="337182" y="2758771"/>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7" name="Straight Connector 6"/>
          <p:cNvCxnSpPr/>
          <p:nvPr/>
        </p:nvCxnSpPr>
        <p:spPr bwMode="auto">
          <a:xfrm>
            <a:off x="337182" y="3135428"/>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8" name="Straight Connector 7"/>
          <p:cNvCxnSpPr/>
          <p:nvPr/>
        </p:nvCxnSpPr>
        <p:spPr bwMode="auto">
          <a:xfrm>
            <a:off x="337182" y="3512085"/>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9" name="Straight Connector 8"/>
          <p:cNvCxnSpPr/>
          <p:nvPr/>
        </p:nvCxnSpPr>
        <p:spPr bwMode="auto">
          <a:xfrm>
            <a:off x="337182" y="4265399"/>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0" name="Straight Connector 9"/>
          <p:cNvCxnSpPr/>
          <p:nvPr/>
        </p:nvCxnSpPr>
        <p:spPr bwMode="auto">
          <a:xfrm>
            <a:off x="337182" y="464205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1" name="Straight Connector 10"/>
          <p:cNvCxnSpPr/>
          <p:nvPr/>
        </p:nvCxnSpPr>
        <p:spPr bwMode="auto">
          <a:xfrm>
            <a:off x="337182" y="5018713"/>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2" name="Straight Connector 11"/>
          <p:cNvCxnSpPr/>
          <p:nvPr/>
        </p:nvCxnSpPr>
        <p:spPr bwMode="auto">
          <a:xfrm>
            <a:off x="337182" y="5395370"/>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3" name="Straight Connector 12"/>
          <p:cNvCxnSpPr/>
          <p:nvPr/>
        </p:nvCxnSpPr>
        <p:spPr bwMode="auto">
          <a:xfrm>
            <a:off x="337182" y="5772027"/>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4" name="Straight Connector 13"/>
          <p:cNvCxnSpPr/>
          <p:nvPr/>
        </p:nvCxnSpPr>
        <p:spPr bwMode="auto">
          <a:xfrm>
            <a:off x="337182" y="3888742"/>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5" name="Straight Connector 14"/>
          <p:cNvCxnSpPr/>
          <p:nvPr/>
        </p:nvCxnSpPr>
        <p:spPr bwMode="auto">
          <a:xfrm>
            <a:off x="337182" y="6148684"/>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6" name="Straight Connector 15"/>
          <p:cNvCxnSpPr/>
          <p:nvPr/>
        </p:nvCxnSpPr>
        <p:spPr bwMode="auto">
          <a:xfrm>
            <a:off x="337182" y="6525344"/>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7" name="Straight Connector 16"/>
          <p:cNvCxnSpPr/>
          <p:nvPr/>
        </p:nvCxnSpPr>
        <p:spPr bwMode="auto">
          <a:xfrm>
            <a:off x="337182" y="1628800"/>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8" name="Straight Connector 17"/>
          <p:cNvCxnSpPr/>
          <p:nvPr/>
        </p:nvCxnSpPr>
        <p:spPr bwMode="auto">
          <a:xfrm>
            <a:off x="337182" y="2005457"/>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spTree>
    <p:extLst>
      <p:ext uri="{BB962C8B-B14F-4D97-AF65-F5344CB8AC3E}">
        <p14:creationId xmlns:p14="http://schemas.microsoft.com/office/powerpoint/2010/main" val="1628794785"/>
      </p:ext>
    </p:extLst>
  </p:cSld>
  <p:clrMapOvr>
    <a:masterClrMapping/>
  </p:clrMapOvr>
  <p:transition>
    <p:split orient="vert" dir="in"/>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73075" y="857250"/>
            <a:ext cx="8077200" cy="641350"/>
          </a:xfrm>
        </p:spPr>
        <p:txBody>
          <a:bodyPr/>
          <a:lstStyle/>
          <a:p>
            <a:r>
              <a:rPr lang="en-US" smtClean="0"/>
              <a:t>Heap-Sort</a:t>
            </a:r>
          </a:p>
        </p:txBody>
      </p:sp>
      <p:sp>
        <p:nvSpPr>
          <p:cNvPr id="20483" name="Rectangle 3"/>
          <p:cNvSpPr>
            <a:spLocks noGrp="1" noChangeArrowheads="1"/>
          </p:cNvSpPr>
          <p:nvPr>
            <p:ph type="body" idx="1"/>
          </p:nvPr>
        </p:nvSpPr>
        <p:spPr>
          <a:xfrm>
            <a:off x="495300" y="1571625"/>
            <a:ext cx="8064500" cy="5000625"/>
          </a:xfrm>
        </p:spPr>
        <p:txBody>
          <a:bodyPr/>
          <a:lstStyle/>
          <a:p>
            <a:r>
              <a:rPr lang="en-US" dirty="0" smtClean="0"/>
              <a:t>Using previous operations, one can develop a sorting algorithm for an array of </a:t>
            </a:r>
            <a:r>
              <a:rPr lang="en-US" i="1" dirty="0" smtClean="0"/>
              <a:t>n</a:t>
            </a:r>
            <a:r>
              <a:rPr lang="en-US" dirty="0" smtClean="0"/>
              <a:t> elements.</a:t>
            </a:r>
          </a:p>
          <a:p>
            <a:endParaRPr lang="en-US" dirty="0" smtClean="0"/>
          </a:p>
          <a:p>
            <a:endParaRPr lang="en-US" dirty="0" smtClean="0"/>
          </a:p>
          <a:p>
            <a:endParaRPr lang="en-US" dirty="0" smtClean="0"/>
          </a:p>
          <a:p>
            <a:endParaRPr lang="en-US" dirty="0" smtClean="0"/>
          </a:p>
          <a:p>
            <a:r>
              <a:rPr lang="en-US" dirty="0" smtClean="0"/>
              <a:t>What is the cost of this sorting technique?</a:t>
            </a: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0B4F381-540A-4640-A372-9474EAEEF637}" type="slidenum">
              <a:rPr lang="en-US">
                <a:solidFill>
                  <a:srgbClr val="FFFF99"/>
                </a:solidFill>
                <a:latin typeface="Times New Roman" panose="02020603050405020304" pitchFamily="18" charset="0"/>
              </a:rPr>
              <a:pPr eaLnBrk="1" hangingPunct="1"/>
              <a:t>25</a:t>
            </a:fld>
            <a:endParaRPr lang="en-US">
              <a:solidFill>
                <a:srgbClr val="FFFF99"/>
              </a:solidFill>
              <a:latin typeface="Times New Roman" panose="02020603050405020304" pitchFamily="18" charset="0"/>
            </a:endParaRPr>
          </a:p>
        </p:txBody>
      </p:sp>
      <p:cxnSp>
        <p:nvCxnSpPr>
          <p:cNvPr id="5" name="Straight Connector 4"/>
          <p:cNvCxnSpPr/>
          <p:nvPr/>
        </p:nvCxnSpPr>
        <p:spPr bwMode="auto">
          <a:xfrm>
            <a:off x="473075" y="3739189"/>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6" name="Straight Connector 5"/>
          <p:cNvCxnSpPr/>
          <p:nvPr/>
        </p:nvCxnSpPr>
        <p:spPr bwMode="auto">
          <a:xfrm>
            <a:off x="473075" y="411584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7" name="Straight Connector 6"/>
          <p:cNvCxnSpPr/>
          <p:nvPr/>
        </p:nvCxnSpPr>
        <p:spPr bwMode="auto">
          <a:xfrm>
            <a:off x="473075" y="4492503"/>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8" name="Straight Connector 7"/>
          <p:cNvCxnSpPr/>
          <p:nvPr/>
        </p:nvCxnSpPr>
        <p:spPr bwMode="auto">
          <a:xfrm>
            <a:off x="473075" y="4869160"/>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9" name="Straight Connector 8"/>
          <p:cNvCxnSpPr/>
          <p:nvPr/>
        </p:nvCxnSpPr>
        <p:spPr bwMode="auto">
          <a:xfrm>
            <a:off x="473075" y="2985875"/>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0" name="Straight Connector 9"/>
          <p:cNvCxnSpPr/>
          <p:nvPr/>
        </p:nvCxnSpPr>
        <p:spPr bwMode="auto">
          <a:xfrm>
            <a:off x="473075" y="3362532"/>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2" name="Straight Connector 11"/>
          <p:cNvCxnSpPr/>
          <p:nvPr/>
        </p:nvCxnSpPr>
        <p:spPr bwMode="auto">
          <a:xfrm>
            <a:off x="437627" y="5798112"/>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3" name="Straight Connector 12"/>
          <p:cNvCxnSpPr/>
          <p:nvPr/>
        </p:nvCxnSpPr>
        <p:spPr bwMode="auto">
          <a:xfrm>
            <a:off x="437627" y="6174769"/>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4" name="Straight Connector 13"/>
          <p:cNvCxnSpPr/>
          <p:nvPr/>
        </p:nvCxnSpPr>
        <p:spPr bwMode="auto">
          <a:xfrm>
            <a:off x="437627" y="655142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spTree>
  </p:cSld>
  <p:clrMapOvr>
    <a:masterClrMapping/>
  </p:clrMapOvr>
  <p:transition>
    <p:split orient="vert" dir="in"/>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73075" y="857250"/>
            <a:ext cx="8077200" cy="641350"/>
          </a:xfrm>
        </p:spPr>
        <p:txBody>
          <a:bodyPr/>
          <a:lstStyle/>
          <a:p>
            <a:r>
              <a:rPr lang="en-US" smtClean="0"/>
              <a:t>Disjoint Sets Data Structures</a:t>
            </a:r>
          </a:p>
        </p:txBody>
      </p:sp>
      <p:sp>
        <p:nvSpPr>
          <p:cNvPr id="346115" name="Rectangle 3"/>
          <p:cNvSpPr>
            <a:spLocks noGrp="1" noChangeArrowheads="1"/>
          </p:cNvSpPr>
          <p:nvPr>
            <p:ph type="body" idx="1"/>
          </p:nvPr>
        </p:nvSpPr>
        <p:spPr>
          <a:xfrm>
            <a:off x="304800" y="1219200"/>
            <a:ext cx="8610600" cy="5410200"/>
          </a:xfrm>
        </p:spPr>
        <p:txBody>
          <a:bodyPr/>
          <a:lstStyle/>
          <a:p>
            <a:r>
              <a:rPr lang="en-US" b="1" dirty="0" smtClean="0"/>
              <a:t>Objective</a:t>
            </a:r>
            <a:endParaRPr lang="en-US" dirty="0" smtClean="0"/>
          </a:p>
          <a:p>
            <a:pPr>
              <a:buFontTx/>
              <a:buNone/>
            </a:pPr>
            <a:r>
              <a:rPr lang="en-US" dirty="0" smtClean="0"/>
              <a:t>	Study a data structure that can represent disjoint sets and support operations related to the manipulation of disjoint sets in an efficient manner.</a:t>
            </a:r>
          </a:p>
          <a:p>
            <a:pPr>
              <a:buFontTx/>
              <a:buNone/>
            </a:pPr>
            <a:endParaRPr lang="en-US" dirty="0" smtClean="0"/>
          </a:p>
          <a:p>
            <a:pPr lvl="1"/>
            <a:r>
              <a:rPr lang="en-US" dirty="0" smtClean="0"/>
              <a:t>Disjoint-Sets Representation: Parent-Pointer </a:t>
            </a:r>
          </a:p>
          <a:p>
            <a:pPr lvl="1">
              <a:buFontTx/>
              <a:buNone/>
            </a:pPr>
            <a:r>
              <a:rPr lang="en-US" dirty="0" smtClean="0"/>
              <a:t>                                                   Implementation</a:t>
            </a:r>
          </a:p>
          <a:p>
            <a:pPr lvl="1">
              <a:buFontTx/>
              <a:buNone/>
            </a:pPr>
            <a:endParaRPr lang="en-US" dirty="0" smtClean="0"/>
          </a:p>
          <a:p>
            <a:pPr lvl="1"/>
            <a:r>
              <a:rPr lang="en-US" dirty="0" smtClean="0"/>
              <a:t>Disjoint-Sets Operations:       Union/Find </a:t>
            </a: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F14535D-58B4-4E6E-B792-15899B2DDEB6}" type="slidenum">
              <a:rPr lang="en-US">
                <a:solidFill>
                  <a:srgbClr val="FFFF99"/>
                </a:solidFill>
                <a:latin typeface="Times New Roman" panose="02020603050405020304" pitchFamily="18" charset="0"/>
              </a:rPr>
              <a:pPr eaLnBrk="1" hangingPunct="1"/>
              <a:t>26</a:t>
            </a:fld>
            <a:endParaRPr lang="en-US">
              <a:solidFill>
                <a:srgbClr val="FFFF99"/>
              </a:solidFill>
              <a:latin typeface="Times New Roman" panose="02020603050405020304" pitchFamily="18" charset="0"/>
            </a:endParaRPr>
          </a:p>
        </p:txBody>
      </p:sp>
    </p:spTree>
  </p:cSld>
  <p:clrMapOvr>
    <a:masterClrMapping/>
  </p:clrMapOvr>
  <p:transition>
    <p:split orient="vert" dir="in"/>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6713" y="798513"/>
            <a:ext cx="8491537" cy="701675"/>
          </a:xfrm>
        </p:spPr>
        <p:txBody>
          <a:bodyPr/>
          <a:lstStyle/>
          <a:p>
            <a:r>
              <a:rPr lang="en-US" sz="2800" smtClean="0">
                <a:latin typeface="Helvetica" panose="020B0604020202020204" pitchFamily="34" charset="0"/>
              </a:rPr>
              <a:t>Parent Pointer Implementation For Forests</a:t>
            </a:r>
          </a:p>
        </p:txBody>
      </p:sp>
      <p:grpSp>
        <p:nvGrpSpPr>
          <p:cNvPr id="22531" name="Group 3"/>
          <p:cNvGrpSpPr>
            <a:grpSpLocks/>
          </p:cNvGrpSpPr>
          <p:nvPr/>
        </p:nvGrpSpPr>
        <p:grpSpPr bwMode="auto">
          <a:xfrm>
            <a:off x="5905500" y="1447800"/>
            <a:ext cx="609600" cy="609600"/>
            <a:chOff x="1872" y="1056"/>
            <a:chExt cx="384" cy="384"/>
          </a:xfrm>
        </p:grpSpPr>
        <p:sp>
          <p:nvSpPr>
            <p:cNvPr id="22636" name="Oval 4"/>
            <p:cNvSpPr>
              <a:spLocks noChangeArrowheads="1"/>
            </p:cNvSpPr>
            <p:nvPr/>
          </p:nvSpPr>
          <p:spPr bwMode="auto">
            <a:xfrm>
              <a:off x="1872" y="1056"/>
              <a:ext cx="384" cy="38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22637" name="Text Box 5"/>
            <p:cNvSpPr txBox="1">
              <a:spLocks noChangeArrowheads="1"/>
            </p:cNvSpPr>
            <p:nvPr/>
          </p:nvSpPr>
          <p:spPr bwMode="auto">
            <a:xfrm>
              <a:off x="1948" y="1104"/>
              <a:ext cx="2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2400"/>
                <a:t>E</a:t>
              </a:r>
            </a:p>
          </p:txBody>
        </p:sp>
      </p:grpSp>
      <p:grpSp>
        <p:nvGrpSpPr>
          <p:cNvPr id="22532" name="Group 6"/>
          <p:cNvGrpSpPr>
            <a:grpSpLocks/>
          </p:cNvGrpSpPr>
          <p:nvPr/>
        </p:nvGrpSpPr>
        <p:grpSpPr bwMode="auto">
          <a:xfrm>
            <a:off x="4876800" y="2552700"/>
            <a:ext cx="2667000" cy="609600"/>
            <a:chOff x="3072" y="1656"/>
            <a:chExt cx="1680" cy="384"/>
          </a:xfrm>
        </p:grpSpPr>
        <p:grpSp>
          <p:nvGrpSpPr>
            <p:cNvPr id="22630" name="Group 7"/>
            <p:cNvGrpSpPr>
              <a:grpSpLocks/>
            </p:cNvGrpSpPr>
            <p:nvPr/>
          </p:nvGrpSpPr>
          <p:grpSpPr bwMode="auto">
            <a:xfrm>
              <a:off x="3072" y="1656"/>
              <a:ext cx="384" cy="384"/>
              <a:chOff x="1872" y="1056"/>
              <a:chExt cx="384" cy="384"/>
            </a:xfrm>
          </p:grpSpPr>
          <p:sp>
            <p:nvSpPr>
              <p:cNvPr id="22634" name="Oval 8"/>
              <p:cNvSpPr>
                <a:spLocks noChangeArrowheads="1"/>
              </p:cNvSpPr>
              <p:nvPr/>
            </p:nvSpPr>
            <p:spPr bwMode="auto">
              <a:xfrm>
                <a:off x="1872" y="1056"/>
                <a:ext cx="384" cy="38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22635" name="Text Box 9"/>
              <p:cNvSpPr txBox="1">
                <a:spLocks noChangeArrowheads="1"/>
              </p:cNvSpPr>
              <p:nvPr/>
            </p:nvSpPr>
            <p:spPr bwMode="auto">
              <a:xfrm>
                <a:off x="1953" y="1104"/>
                <a:ext cx="22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2400"/>
                  <a:t>F</a:t>
                </a:r>
              </a:p>
            </p:txBody>
          </p:sp>
        </p:grpSp>
        <p:grpSp>
          <p:nvGrpSpPr>
            <p:cNvPr id="22631" name="Group 10"/>
            <p:cNvGrpSpPr>
              <a:grpSpLocks/>
            </p:cNvGrpSpPr>
            <p:nvPr/>
          </p:nvGrpSpPr>
          <p:grpSpPr bwMode="auto">
            <a:xfrm>
              <a:off x="4368" y="1656"/>
              <a:ext cx="384" cy="384"/>
              <a:chOff x="1872" y="1056"/>
              <a:chExt cx="384" cy="384"/>
            </a:xfrm>
          </p:grpSpPr>
          <p:sp>
            <p:nvSpPr>
              <p:cNvPr id="22632" name="Oval 11"/>
              <p:cNvSpPr>
                <a:spLocks noChangeArrowheads="1"/>
              </p:cNvSpPr>
              <p:nvPr/>
            </p:nvSpPr>
            <p:spPr bwMode="auto">
              <a:xfrm>
                <a:off x="1872" y="1056"/>
                <a:ext cx="384" cy="38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22633" name="Text Box 12"/>
              <p:cNvSpPr txBox="1">
                <a:spLocks noChangeArrowheads="1"/>
              </p:cNvSpPr>
              <p:nvPr/>
            </p:nvSpPr>
            <p:spPr bwMode="auto">
              <a:xfrm>
                <a:off x="1937" y="1104"/>
                <a:ext cx="25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2400"/>
                  <a:t>G</a:t>
                </a:r>
              </a:p>
            </p:txBody>
          </p:sp>
        </p:grpSp>
      </p:grpSp>
      <p:grpSp>
        <p:nvGrpSpPr>
          <p:cNvPr id="22533" name="Group 13"/>
          <p:cNvGrpSpPr>
            <a:grpSpLocks/>
          </p:cNvGrpSpPr>
          <p:nvPr/>
        </p:nvGrpSpPr>
        <p:grpSpPr bwMode="auto">
          <a:xfrm>
            <a:off x="4495800" y="3657600"/>
            <a:ext cx="3886200" cy="609600"/>
            <a:chOff x="2832" y="2304"/>
            <a:chExt cx="2448" cy="384"/>
          </a:xfrm>
        </p:grpSpPr>
        <p:grpSp>
          <p:nvGrpSpPr>
            <p:cNvPr id="22615" name="Group 14"/>
            <p:cNvGrpSpPr>
              <a:grpSpLocks/>
            </p:cNvGrpSpPr>
            <p:nvPr/>
          </p:nvGrpSpPr>
          <p:grpSpPr bwMode="auto">
            <a:xfrm>
              <a:off x="4392" y="2304"/>
              <a:ext cx="384" cy="384"/>
              <a:chOff x="1872" y="1056"/>
              <a:chExt cx="384" cy="384"/>
            </a:xfrm>
          </p:grpSpPr>
          <p:sp>
            <p:nvSpPr>
              <p:cNvPr id="22628" name="Oval 15"/>
              <p:cNvSpPr>
                <a:spLocks noChangeArrowheads="1"/>
              </p:cNvSpPr>
              <p:nvPr/>
            </p:nvSpPr>
            <p:spPr bwMode="auto">
              <a:xfrm>
                <a:off x="1872" y="1056"/>
                <a:ext cx="384" cy="38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22629" name="Text Box 16"/>
              <p:cNvSpPr txBox="1">
                <a:spLocks noChangeArrowheads="1"/>
              </p:cNvSpPr>
              <p:nvPr/>
            </p:nvSpPr>
            <p:spPr bwMode="auto">
              <a:xfrm>
                <a:off x="1937" y="1104"/>
                <a:ext cx="25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2400"/>
                  <a:t>K</a:t>
                </a:r>
              </a:p>
            </p:txBody>
          </p:sp>
        </p:grpSp>
        <p:grpSp>
          <p:nvGrpSpPr>
            <p:cNvPr id="22616" name="Group 17"/>
            <p:cNvGrpSpPr>
              <a:grpSpLocks/>
            </p:cNvGrpSpPr>
            <p:nvPr/>
          </p:nvGrpSpPr>
          <p:grpSpPr bwMode="auto">
            <a:xfrm>
              <a:off x="3888" y="2304"/>
              <a:ext cx="384" cy="384"/>
              <a:chOff x="1872" y="1056"/>
              <a:chExt cx="384" cy="384"/>
            </a:xfrm>
          </p:grpSpPr>
          <p:sp>
            <p:nvSpPr>
              <p:cNvPr id="22626" name="Oval 18"/>
              <p:cNvSpPr>
                <a:spLocks noChangeArrowheads="1"/>
              </p:cNvSpPr>
              <p:nvPr/>
            </p:nvSpPr>
            <p:spPr bwMode="auto">
              <a:xfrm>
                <a:off x="1872" y="1056"/>
                <a:ext cx="384" cy="38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22627" name="Text Box 19"/>
              <p:cNvSpPr txBox="1">
                <a:spLocks noChangeArrowheads="1"/>
              </p:cNvSpPr>
              <p:nvPr/>
            </p:nvSpPr>
            <p:spPr bwMode="auto">
              <a:xfrm>
                <a:off x="1969" y="1104"/>
                <a:ext cx="19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2400"/>
                  <a:t>J</a:t>
                </a:r>
              </a:p>
            </p:txBody>
          </p:sp>
        </p:grpSp>
        <p:grpSp>
          <p:nvGrpSpPr>
            <p:cNvPr id="22617" name="Group 20"/>
            <p:cNvGrpSpPr>
              <a:grpSpLocks/>
            </p:cNvGrpSpPr>
            <p:nvPr/>
          </p:nvGrpSpPr>
          <p:grpSpPr bwMode="auto">
            <a:xfrm>
              <a:off x="3312" y="2304"/>
              <a:ext cx="384" cy="384"/>
              <a:chOff x="1872" y="1056"/>
              <a:chExt cx="384" cy="384"/>
            </a:xfrm>
          </p:grpSpPr>
          <p:sp>
            <p:nvSpPr>
              <p:cNvPr id="22624" name="Oval 21"/>
              <p:cNvSpPr>
                <a:spLocks noChangeArrowheads="1"/>
              </p:cNvSpPr>
              <p:nvPr/>
            </p:nvSpPr>
            <p:spPr bwMode="auto">
              <a:xfrm>
                <a:off x="1872" y="1056"/>
                <a:ext cx="384" cy="38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22625" name="Text Box 22"/>
              <p:cNvSpPr txBox="1">
                <a:spLocks noChangeArrowheads="1"/>
              </p:cNvSpPr>
              <p:nvPr/>
            </p:nvSpPr>
            <p:spPr bwMode="auto">
              <a:xfrm>
                <a:off x="1974" y="1104"/>
                <a:ext cx="1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2400"/>
                  <a:t>I</a:t>
                </a:r>
              </a:p>
            </p:txBody>
          </p:sp>
        </p:grpSp>
        <p:grpSp>
          <p:nvGrpSpPr>
            <p:cNvPr id="22618" name="Group 23"/>
            <p:cNvGrpSpPr>
              <a:grpSpLocks/>
            </p:cNvGrpSpPr>
            <p:nvPr/>
          </p:nvGrpSpPr>
          <p:grpSpPr bwMode="auto">
            <a:xfrm>
              <a:off x="2832" y="2304"/>
              <a:ext cx="384" cy="384"/>
              <a:chOff x="1872" y="1056"/>
              <a:chExt cx="384" cy="384"/>
            </a:xfrm>
          </p:grpSpPr>
          <p:sp>
            <p:nvSpPr>
              <p:cNvPr id="22622" name="Oval 24"/>
              <p:cNvSpPr>
                <a:spLocks noChangeArrowheads="1"/>
              </p:cNvSpPr>
              <p:nvPr/>
            </p:nvSpPr>
            <p:spPr bwMode="auto">
              <a:xfrm>
                <a:off x="1872" y="1056"/>
                <a:ext cx="384" cy="38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22623" name="Text Box 25"/>
              <p:cNvSpPr txBox="1">
                <a:spLocks noChangeArrowheads="1"/>
              </p:cNvSpPr>
              <p:nvPr/>
            </p:nvSpPr>
            <p:spPr bwMode="auto">
              <a:xfrm>
                <a:off x="1937" y="1104"/>
                <a:ext cx="25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2400"/>
                  <a:t>H</a:t>
                </a:r>
              </a:p>
            </p:txBody>
          </p:sp>
        </p:grpSp>
        <p:grpSp>
          <p:nvGrpSpPr>
            <p:cNvPr id="22619" name="Group 26"/>
            <p:cNvGrpSpPr>
              <a:grpSpLocks/>
            </p:cNvGrpSpPr>
            <p:nvPr/>
          </p:nvGrpSpPr>
          <p:grpSpPr bwMode="auto">
            <a:xfrm>
              <a:off x="4896" y="2304"/>
              <a:ext cx="384" cy="384"/>
              <a:chOff x="1872" y="1056"/>
              <a:chExt cx="384" cy="384"/>
            </a:xfrm>
          </p:grpSpPr>
          <p:sp>
            <p:nvSpPr>
              <p:cNvPr id="22620" name="Oval 27"/>
              <p:cNvSpPr>
                <a:spLocks noChangeArrowheads="1"/>
              </p:cNvSpPr>
              <p:nvPr/>
            </p:nvSpPr>
            <p:spPr bwMode="auto">
              <a:xfrm>
                <a:off x="1872" y="1056"/>
                <a:ext cx="384" cy="38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22621" name="Text Box 28"/>
              <p:cNvSpPr txBox="1">
                <a:spLocks noChangeArrowheads="1"/>
              </p:cNvSpPr>
              <p:nvPr/>
            </p:nvSpPr>
            <p:spPr bwMode="auto">
              <a:xfrm>
                <a:off x="1948" y="1104"/>
                <a:ext cx="2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2400"/>
                  <a:t>L</a:t>
                </a:r>
              </a:p>
            </p:txBody>
          </p:sp>
        </p:grpSp>
      </p:grpSp>
      <p:grpSp>
        <p:nvGrpSpPr>
          <p:cNvPr id="22534" name="Group 29"/>
          <p:cNvGrpSpPr>
            <a:grpSpLocks/>
          </p:cNvGrpSpPr>
          <p:nvPr/>
        </p:nvGrpSpPr>
        <p:grpSpPr bwMode="auto">
          <a:xfrm>
            <a:off x="1524000" y="1371600"/>
            <a:ext cx="609600" cy="609600"/>
            <a:chOff x="1872" y="1056"/>
            <a:chExt cx="384" cy="384"/>
          </a:xfrm>
        </p:grpSpPr>
        <p:sp>
          <p:nvSpPr>
            <p:cNvPr id="22613" name="Oval 30"/>
            <p:cNvSpPr>
              <a:spLocks noChangeArrowheads="1"/>
            </p:cNvSpPr>
            <p:nvPr/>
          </p:nvSpPr>
          <p:spPr bwMode="auto">
            <a:xfrm>
              <a:off x="1872" y="1056"/>
              <a:ext cx="384" cy="38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22614" name="Text Box 31"/>
            <p:cNvSpPr txBox="1">
              <a:spLocks noChangeArrowheads="1"/>
            </p:cNvSpPr>
            <p:nvPr/>
          </p:nvSpPr>
          <p:spPr bwMode="auto">
            <a:xfrm>
              <a:off x="1937" y="1104"/>
              <a:ext cx="25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2400"/>
                <a:t>A</a:t>
              </a:r>
            </a:p>
          </p:txBody>
        </p:sp>
      </p:grpSp>
      <p:grpSp>
        <p:nvGrpSpPr>
          <p:cNvPr id="22535" name="Group 32"/>
          <p:cNvGrpSpPr>
            <a:grpSpLocks/>
          </p:cNvGrpSpPr>
          <p:nvPr/>
        </p:nvGrpSpPr>
        <p:grpSpPr bwMode="auto">
          <a:xfrm>
            <a:off x="838200" y="2514600"/>
            <a:ext cx="2057400" cy="609600"/>
            <a:chOff x="528" y="1488"/>
            <a:chExt cx="1296" cy="384"/>
          </a:xfrm>
        </p:grpSpPr>
        <p:grpSp>
          <p:nvGrpSpPr>
            <p:cNvPr id="22607" name="Group 33"/>
            <p:cNvGrpSpPr>
              <a:grpSpLocks/>
            </p:cNvGrpSpPr>
            <p:nvPr/>
          </p:nvGrpSpPr>
          <p:grpSpPr bwMode="auto">
            <a:xfrm>
              <a:off x="528" y="1488"/>
              <a:ext cx="384" cy="384"/>
              <a:chOff x="1872" y="1056"/>
              <a:chExt cx="384" cy="384"/>
            </a:xfrm>
          </p:grpSpPr>
          <p:sp>
            <p:nvSpPr>
              <p:cNvPr id="22611" name="Oval 34"/>
              <p:cNvSpPr>
                <a:spLocks noChangeArrowheads="1"/>
              </p:cNvSpPr>
              <p:nvPr/>
            </p:nvSpPr>
            <p:spPr bwMode="auto">
              <a:xfrm>
                <a:off x="1872" y="1056"/>
                <a:ext cx="384" cy="38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22612" name="Text Box 35"/>
              <p:cNvSpPr txBox="1">
                <a:spLocks noChangeArrowheads="1"/>
              </p:cNvSpPr>
              <p:nvPr/>
            </p:nvSpPr>
            <p:spPr bwMode="auto">
              <a:xfrm>
                <a:off x="1942" y="1104"/>
                <a:ext cx="2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2400"/>
                  <a:t>B</a:t>
                </a:r>
              </a:p>
            </p:txBody>
          </p:sp>
        </p:grpSp>
        <p:grpSp>
          <p:nvGrpSpPr>
            <p:cNvPr id="22608" name="Group 36"/>
            <p:cNvGrpSpPr>
              <a:grpSpLocks/>
            </p:cNvGrpSpPr>
            <p:nvPr/>
          </p:nvGrpSpPr>
          <p:grpSpPr bwMode="auto">
            <a:xfrm>
              <a:off x="1440" y="1488"/>
              <a:ext cx="384" cy="384"/>
              <a:chOff x="1872" y="1056"/>
              <a:chExt cx="384" cy="384"/>
            </a:xfrm>
          </p:grpSpPr>
          <p:sp>
            <p:nvSpPr>
              <p:cNvPr id="22609" name="Oval 37"/>
              <p:cNvSpPr>
                <a:spLocks noChangeArrowheads="1"/>
              </p:cNvSpPr>
              <p:nvPr/>
            </p:nvSpPr>
            <p:spPr bwMode="auto">
              <a:xfrm>
                <a:off x="1872" y="1056"/>
                <a:ext cx="384" cy="38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22610" name="Text Box 38"/>
              <p:cNvSpPr txBox="1">
                <a:spLocks noChangeArrowheads="1"/>
              </p:cNvSpPr>
              <p:nvPr/>
            </p:nvSpPr>
            <p:spPr bwMode="auto">
              <a:xfrm>
                <a:off x="1942" y="1104"/>
                <a:ext cx="2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2400"/>
                  <a:t>C</a:t>
                </a:r>
              </a:p>
            </p:txBody>
          </p:sp>
        </p:grpSp>
      </p:grpSp>
      <p:grpSp>
        <p:nvGrpSpPr>
          <p:cNvPr id="22536" name="Group 39"/>
          <p:cNvGrpSpPr>
            <a:grpSpLocks/>
          </p:cNvGrpSpPr>
          <p:nvPr/>
        </p:nvGrpSpPr>
        <p:grpSpPr bwMode="auto">
          <a:xfrm>
            <a:off x="2286000" y="3657600"/>
            <a:ext cx="609600" cy="609600"/>
            <a:chOff x="1872" y="1056"/>
            <a:chExt cx="384" cy="384"/>
          </a:xfrm>
        </p:grpSpPr>
        <p:sp>
          <p:nvSpPr>
            <p:cNvPr id="22605" name="Oval 40"/>
            <p:cNvSpPr>
              <a:spLocks noChangeArrowheads="1"/>
            </p:cNvSpPr>
            <p:nvPr/>
          </p:nvSpPr>
          <p:spPr bwMode="auto">
            <a:xfrm>
              <a:off x="1872" y="1056"/>
              <a:ext cx="384" cy="38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22606" name="Text Box 41"/>
            <p:cNvSpPr txBox="1">
              <a:spLocks noChangeArrowheads="1"/>
            </p:cNvSpPr>
            <p:nvPr/>
          </p:nvSpPr>
          <p:spPr bwMode="auto">
            <a:xfrm>
              <a:off x="1937" y="1104"/>
              <a:ext cx="25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2400"/>
                <a:t>D</a:t>
              </a:r>
            </a:p>
          </p:txBody>
        </p:sp>
      </p:grpSp>
      <p:cxnSp>
        <p:nvCxnSpPr>
          <p:cNvPr id="22537" name="AutoShape 42"/>
          <p:cNvCxnSpPr>
            <a:cxnSpLocks noChangeShapeType="1"/>
            <a:stCxn id="22620" idx="0"/>
            <a:endCxn id="22632" idx="5"/>
          </p:cNvCxnSpPr>
          <p:nvPr/>
        </p:nvCxnSpPr>
        <p:spPr bwMode="auto">
          <a:xfrm flipH="1" flipV="1">
            <a:off x="7454900" y="3073400"/>
            <a:ext cx="622300" cy="5842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2538" name="AutoShape 43"/>
          <p:cNvCxnSpPr>
            <a:cxnSpLocks noChangeShapeType="1"/>
            <a:stCxn id="22628" idx="0"/>
            <a:endCxn id="22632" idx="4"/>
          </p:cNvCxnSpPr>
          <p:nvPr/>
        </p:nvCxnSpPr>
        <p:spPr bwMode="auto">
          <a:xfrm flipH="1" flipV="1">
            <a:off x="7239000" y="3162300"/>
            <a:ext cx="38100" cy="4953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2539" name="AutoShape 44"/>
          <p:cNvCxnSpPr>
            <a:cxnSpLocks noChangeShapeType="1"/>
            <a:stCxn id="22626" idx="0"/>
            <a:endCxn id="22632" idx="3"/>
          </p:cNvCxnSpPr>
          <p:nvPr/>
        </p:nvCxnSpPr>
        <p:spPr bwMode="auto">
          <a:xfrm flipV="1">
            <a:off x="6477000" y="3073400"/>
            <a:ext cx="546100" cy="5842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2540" name="AutoShape 45"/>
          <p:cNvCxnSpPr>
            <a:cxnSpLocks noChangeShapeType="1"/>
            <a:stCxn id="22624" idx="0"/>
            <a:endCxn id="22634" idx="5"/>
          </p:cNvCxnSpPr>
          <p:nvPr/>
        </p:nvCxnSpPr>
        <p:spPr bwMode="auto">
          <a:xfrm flipH="1" flipV="1">
            <a:off x="5397500" y="3073400"/>
            <a:ext cx="165100" cy="5842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2541" name="AutoShape 46"/>
          <p:cNvCxnSpPr>
            <a:cxnSpLocks noChangeShapeType="1"/>
            <a:stCxn id="22622" idx="0"/>
            <a:endCxn id="22634" idx="3"/>
          </p:cNvCxnSpPr>
          <p:nvPr/>
        </p:nvCxnSpPr>
        <p:spPr bwMode="auto">
          <a:xfrm flipV="1">
            <a:off x="4800600" y="3073400"/>
            <a:ext cx="165100" cy="5842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2542" name="AutoShape 47"/>
          <p:cNvCxnSpPr>
            <a:cxnSpLocks noChangeShapeType="1"/>
            <a:stCxn id="22632" idx="0"/>
            <a:endCxn id="22636" idx="5"/>
          </p:cNvCxnSpPr>
          <p:nvPr/>
        </p:nvCxnSpPr>
        <p:spPr bwMode="auto">
          <a:xfrm flipH="1" flipV="1">
            <a:off x="6426200" y="1968500"/>
            <a:ext cx="812800" cy="5842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2543" name="AutoShape 48"/>
          <p:cNvCxnSpPr>
            <a:cxnSpLocks noChangeShapeType="1"/>
            <a:stCxn id="22634" idx="0"/>
            <a:endCxn id="22636" idx="3"/>
          </p:cNvCxnSpPr>
          <p:nvPr/>
        </p:nvCxnSpPr>
        <p:spPr bwMode="auto">
          <a:xfrm flipV="1">
            <a:off x="5181600" y="1968500"/>
            <a:ext cx="812800" cy="5842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2544" name="AutoShape 49"/>
          <p:cNvCxnSpPr>
            <a:cxnSpLocks noChangeShapeType="1"/>
            <a:stCxn id="22605" idx="0"/>
            <a:endCxn id="22609" idx="4"/>
          </p:cNvCxnSpPr>
          <p:nvPr/>
        </p:nvCxnSpPr>
        <p:spPr bwMode="auto">
          <a:xfrm flipV="1">
            <a:off x="2590800" y="3124200"/>
            <a:ext cx="0" cy="5334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2545" name="AutoShape 50"/>
          <p:cNvCxnSpPr>
            <a:cxnSpLocks noChangeShapeType="1"/>
            <a:stCxn id="22609" idx="0"/>
            <a:endCxn id="22613" idx="5"/>
          </p:cNvCxnSpPr>
          <p:nvPr/>
        </p:nvCxnSpPr>
        <p:spPr bwMode="auto">
          <a:xfrm flipH="1" flipV="1">
            <a:off x="2044700" y="1892300"/>
            <a:ext cx="546100" cy="6223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2546" name="AutoShape 51"/>
          <p:cNvCxnSpPr>
            <a:cxnSpLocks noChangeShapeType="1"/>
            <a:stCxn id="22611" idx="0"/>
            <a:endCxn id="22613" idx="3"/>
          </p:cNvCxnSpPr>
          <p:nvPr/>
        </p:nvCxnSpPr>
        <p:spPr bwMode="auto">
          <a:xfrm flipV="1">
            <a:off x="1143000" y="1892300"/>
            <a:ext cx="469900" cy="6223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3" name="Slide Number Placeholder 52"/>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E771A6D-F9AC-4D9B-B2F0-4BE73153A326}" type="slidenum">
              <a:rPr lang="en-US">
                <a:solidFill>
                  <a:srgbClr val="FFFF99"/>
                </a:solidFill>
                <a:latin typeface="Times New Roman" panose="02020603050405020304" pitchFamily="18" charset="0"/>
              </a:rPr>
              <a:pPr eaLnBrk="1" hangingPunct="1"/>
              <a:t>27</a:t>
            </a:fld>
            <a:endParaRPr lang="en-US">
              <a:solidFill>
                <a:srgbClr val="FFFF99"/>
              </a:solidFill>
              <a:latin typeface="Times New Roman" panose="02020603050405020304" pitchFamily="18" charset="0"/>
            </a:endParaRPr>
          </a:p>
        </p:txBody>
      </p:sp>
    </p:spTree>
  </p:cSld>
  <p:clrMapOvr>
    <a:masterClrMapping/>
  </p:clrMapOvr>
  <p:transition>
    <p:split orient="vert" dir="in"/>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6713" y="798513"/>
            <a:ext cx="8491537" cy="701675"/>
          </a:xfrm>
        </p:spPr>
        <p:txBody>
          <a:bodyPr/>
          <a:lstStyle/>
          <a:p>
            <a:r>
              <a:rPr lang="en-US" sz="2800" smtClean="0">
                <a:latin typeface="Helvetica" panose="020B0604020202020204" pitchFamily="34" charset="0"/>
              </a:rPr>
              <a:t>Parent Pointer Implementation For Forests</a:t>
            </a:r>
          </a:p>
        </p:txBody>
      </p:sp>
      <p:grpSp>
        <p:nvGrpSpPr>
          <p:cNvPr id="22531" name="Group 3"/>
          <p:cNvGrpSpPr>
            <a:grpSpLocks/>
          </p:cNvGrpSpPr>
          <p:nvPr/>
        </p:nvGrpSpPr>
        <p:grpSpPr bwMode="auto">
          <a:xfrm>
            <a:off x="5905500" y="1447800"/>
            <a:ext cx="609600" cy="609600"/>
            <a:chOff x="1872" y="1056"/>
            <a:chExt cx="384" cy="384"/>
          </a:xfrm>
        </p:grpSpPr>
        <p:sp>
          <p:nvSpPr>
            <p:cNvPr id="22636" name="Oval 4"/>
            <p:cNvSpPr>
              <a:spLocks noChangeArrowheads="1"/>
            </p:cNvSpPr>
            <p:nvPr/>
          </p:nvSpPr>
          <p:spPr bwMode="auto">
            <a:xfrm>
              <a:off x="1872" y="1056"/>
              <a:ext cx="384" cy="38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22637" name="Text Box 5"/>
            <p:cNvSpPr txBox="1">
              <a:spLocks noChangeArrowheads="1"/>
            </p:cNvSpPr>
            <p:nvPr/>
          </p:nvSpPr>
          <p:spPr bwMode="auto">
            <a:xfrm>
              <a:off x="1948" y="1104"/>
              <a:ext cx="2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2400"/>
                <a:t>E</a:t>
              </a:r>
            </a:p>
          </p:txBody>
        </p:sp>
      </p:grpSp>
      <p:grpSp>
        <p:nvGrpSpPr>
          <p:cNvPr id="22532" name="Group 6"/>
          <p:cNvGrpSpPr>
            <a:grpSpLocks/>
          </p:cNvGrpSpPr>
          <p:nvPr/>
        </p:nvGrpSpPr>
        <p:grpSpPr bwMode="auto">
          <a:xfrm>
            <a:off x="4876800" y="2552700"/>
            <a:ext cx="2667000" cy="609600"/>
            <a:chOff x="3072" y="1656"/>
            <a:chExt cx="1680" cy="384"/>
          </a:xfrm>
        </p:grpSpPr>
        <p:grpSp>
          <p:nvGrpSpPr>
            <p:cNvPr id="22630" name="Group 7"/>
            <p:cNvGrpSpPr>
              <a:grpSpLocks/>
            </p:cNvGrpSpPr>
            <p:nvPr/>
          </p:nvGrpSpPr>
          <p:grpSpPr bwMode="auto">
            <a:xfrm>
              <a:off x="3072" y="1656"/>
              <a:ext cx="384" cy="384"/>
              <a:chOff x="1872" y="1056"/>
              <a:chExt cx="384" cy="384"/>
            </a:xfrm>
          </p:grpSpPr>
          <p:sp>
            <p:nvSpPr>
              <p:cNvPr id="22634" name="Oval 8"/>
              <p:cNvSpPr>
                <a:spLocks noChangeArrowheads="1"/>
              </p:cNvSpPr>
              <p:nvPr/>
            </p:nvSpPr>
            <p:spPr bwMode="auto">
              <a:xfrm>
                <a:off x="1872" y="1056"/>
                <a:ext cx="384" cy="38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22635" name="Text Box 9"/>
              <p:cNvSpPr txBox="1">
                <a:spLocks noChangeArrowheads="1"/>
              </p:cNvSpPr>
              <p:nvPr/>
            </p:nvSpPr>
            <p:spPr bwMode="auto">
              <a:xfrm>
                <a:off x="1953" y="1104"/>
                <a:ext cx="22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2400"/>
                  <a:t>F</a:t>
                </a:r>
              </a:p>
            </p:txBody>
          </p:sp>
        </p:grpSp>
        <p:grpSp>
          <p:nvGrpSpPr>
            <p:cNvPr id="22631" name="Group 10"/>
            <p:cNvGrpSpPr>
              <a:grpSpLocks/>
            </p:cNvGrpSpPr>
            <p:nvPr/>
          </p:nvGrpSpPr>
          <p:grpSpPr bwMode="auto">
            <a:xfrm>
              <a:off x="4368" y="1656"/>
              <a:ext cx="384" cy="384"/>
              <a:chOff x="1872" y="1056"/>
              <a:chExt cx="384" cy="384"/>
            </a:xfrm>
          </p:grpSpPr>
          <p:sp>
            <p:nvSpPr>
              <p:cNvPr id="22632" name="Oval 11"/>
              <p:cNvSpPr>
                <a:spLocks noChangeArrowheads="1"/>
              </p:cNvSpPr>
              <p:nvPr/>
            </p:nvSpPr>
            <p:spPr bwMode="auto">
              <a:xfrm>
                <a:off x="1872" y="1056"/>
                <a:ext cx="384" cy="38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22633" name="Text Box 12"/>
              <p:cNvSpPr txBox="1">
                <a:spLocks noChangeArrowheads="1"/>
              </p:cNvSpPr>
              <p:nvPr/>
            </p:nvSpPr>
            <p:spPr bwMode="auto">
              <a:xfrm>
                <a:off x="1937" y="1104"/>
                <a:ext cx="25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2400"/>
                  <a:t>G</a:t>
                </a:r>
              </a:p>
            </p:txBody>
          </p:sp>
        </p:grpSp>
      </p:grpSp>
      <p:grpSp>
        <p:nvGrpSpPr>
          <p:cNvPr id="22533" name="Group 13"/>
          <p:cNvGrpSpPr>
            <a:grpSpLocks/>
          </p:cNvGrpSpPr>
          <p:nvPr/>
        </p:nvGrpSpPr>
        <p:grpSpPr bwMode="auto">
          <a:xfrm>
            <a:off x="4495800" y="3657600"/>
            <a:ext cx="3886200" cy="609600"/>
            <a:chOff x="2832" y="2304"/>
            <a:chExt cx="2448" cy="384"/>
          </a:xfrm>
        </p:grpSpPr>
        <p:grpSp>
          <p:nvGrpSpPr>
            <p:cNvPr id="22615" name="Group 14"/>
            <p:cNvGrpSpPr>
              <a:grpSpLocks/>
            </p:cNvGrpSpPr>
            <p:nvPr/>
          </p:nvGrpSpPr>
          <p:grpSpPr bwMode="auto">
            <a:xfrm>
              <a:off x="4392" y="2304"/>
              <a:ext cx="384" cy="384"/>
              <a:chOff x="1872" y="1056"/>
              <a:chExt cx="384" cy="384"/>
            </a:xfrm>
          </p:grpSpPr>
          <p:sp>
            <p:nvSpPr>
              <p:cNvPr id="22628" name="Oval 15"/>
              <p:cNvSpPr>
                <a:spLocks noChangeArrowheads="1"/>
              </p:cNvSpPr>
              <p:nvPr/>
            </p:nvSpPr>
            <p:spPr bwMode="auto">
              <a:xfrm>
                <a:off x="1872" y="1056"/>
                <a:ext cx="384" cy="38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22629" name="Text Box 16"/>
              <p:cNvSpPr txBox="1">
                <a:spLocks noChangeArrowheads="1"/>
              </p:cNvSpPr>
              <p:nvPr/>
            </p:nvSpPr>
            <p:spPr bwMode="auto">
              <a:xfrm>
                <a:off x="1937" y="1104"/>
                <a:ext cx="25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2400"/>
                  <a:t>K</a:t>
                </a:r>
              </a:p>
            </p:txBody>
          </p:sp>
        </p:grpSp>
        <p:grpSp>
          <p:nvGrpSpPr>
            <p:cNvPr id="22616" name="Group 17"/>
            <p:cNvGrpSpPr>
              <a:grpSpLocks/>
            </p:cNvGrpSpPr>
            <p:nvPr/>
          </p:nvGrpSpPr>
          <p:grpSpPr bwMode="auto">
            <a:xfrm>
              <a:off x="3888" y="2304"/>
              <a:ext cx="384" cy="384"/>
              <a:chOff x="1872" y="1056"/>
              <a:chExt cx="384" cy="384"/>
            </a:xfrm>
          </p:grpSpPr>
          <p:sp>
            <p:nvSpPr>
              <p:cNvPr id="22626" name="Oval 18"/>
              <p:cNvSpPr>
                <a:spLocks noChangeArrowheads="1"/>
              </p:cNvSpPr>
              <p:nvPr/>
            </p:nvSpPr>
            <p:spPr bwMode="auto">
              <a:xfrm>
                <a:off x="1872" y="1056"/>
                <a:ext cx="384" cy="38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22627" name="Text Box 19"/>
              <p:cNvSpPr txBox="1">
                <a:spLocks noChangeArrowheads="1"/>
              </p:cNvSpPr>
              <p:nvPr/>
            </p:nvSpPr>
            <p:spPr bwMode="auto">
              <a:xfrm>
                <a:off x="1969" y="1104"/>
                <a:ext cx="19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2400"/>
                  <a:t>J</a:t>
                </a:r>
              </a:p>
            </p:txBody>
          </p:sp>
        </p:grpSp>
        <p:grpSp>
          <p:nvGrpSpPr>
            <p:cNvPr id="22617" name="Group 20"/>
            <p:cNvGrpSpPr>
              <a:grpSpLocks/>
            </p:cNvGrpSpPr>
            <p:nvPr/>
          </p:nvGrpSpPr>
          <p:grpSpPr bwMode="auto">
            <a:xfrm>
              <a:off x="3312" y="2304"/>
              <a:ext cx="384" cy="384"/>
              <a:chOff x="1872" y="1056"/>
              <a:chExt cx="384" cy="384"/>
            </a:xfrm>
          </p:grpSpPr>
          <p:sp>
            <p:nvSpPr>
              <p:cNvPr id="22624" name="Oval 21"/>
              <p:cNvSpPr>
                <a:spLocks noChangeArrowheads="1"/>
              </p:cNvSpPr>
              <p:nvPr/>
            </p:nvSpPr>
            <p:spPr bwMode="auto">
              <a:xfrm>
                <a:off x="1872" y="1056"/>
                <a:ext cx="384" cy="38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22625" name="Text Box 22"/>
              <p:cNvSpPr txBox="1">
                <a:spLocks noChangeArrowheads="1"/>
              </p:cNvSpPr>
              <p:nvPr/>
            </p:nvSpPr>
            <p:spPr bwMode="auto">
              <a:xfrm>
                <a:off x="1974" y="1104"/>
                <a:ext cx="1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2400"/>
                  <a:t>I</a:t>
                </a:r>
              </a:p>
            </p:txBody>
          </p:sp>
        </p:grpSp>
        <p:grpSp>
          <p:nvGrpSpPr>
            <p:cNvPr id="22618" name="Group 23"/>
            <p:cNvGrpSpPr>
              <a:grpSpLocks/>
            </p:cNvGrpSpPr>
            <p:nvPr/>
          </p:nvGrpSpPr>
          <p:grpSpPr bwMode="auto">
            <a:xfrm>
              <a:off x="2832" y="2304"/>
              <a:ext cx="384" cy="384"/>
              <a:chOff x="1872" y="1056"/>
              <a:chExt cx="384" cy="384"/>
            </a:xfrm>
          </p:grpSpPr>
          <p:sp>
            <p:nvSpPr>
              <p:cNvPr id="22622" name="Oval 24"/>
              <p:cNvSpPr>
                <a:spLocks noChangeArrowheads="1"/>
              </p:cNvSpPr>
              <p:nvPr/>
            </p:nvSpPr>
            <p:spPr bwMode="auto">
              <a:xfrm>
                <a:off x="1872" y="1056"/>
                <a:ext cx="384" cy="38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22623" name="Text Box 25"/>
              <p:cNvSpPr txBox="1">
                <a:spLocks noChangeArrowheads="1"/>
              </p:cNvSpPr>
              <p:nvPr/>
            </p:nvSpPr>
            <p:spPr bwMode="auto">
              <a:xfrm>
                <a:off x="1937" y="1104"/>
                <a:ext cx="25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2400"/>
                  <a:t>H</a:t>
                </a:r>
              </a:p>
            </p:txBody>
          </p:sp>
        </p:grpSp>
        <p:grpSp>
          <p:nvGrpSpPr>
            <p:cNvPr id="22619" name="Group 26"/>
            <p:cNvGrpSpPr>
              <a:grpSpLocks/>
            </p:cNvGrpSpPr>
            <p:nvPr/>
          </p:nvGrpSpPr>
          <p:grpSpPr bwMode="auto">
            <a:xfrm>
              <a:off x="4896" y="2304"/>
              <a:ext cx="384" cy="384"/>
              <a:chOff x="1872" y="1056"/>
              <a:chExt cx="384" cy="384"/>
            </a:xfrm>
          </p:grpSpPr>
          <p:sp>
            <p:nvSpPr>
              <p:cNvPr id="22620" name="Oval 27"/>
              <p:cNvSpPr>
                <a:spLocks noChangeArrowheads="1"/>
              </p:cNvSpPr>
              <p:nvPr/>
            </p:nvSpPr>
            <p:spPr bwMode="auto">
              <a:xfrm>
                <a:off x="1872" y="1056"/>
                <a:ext cx="384" cy="38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22621" name="Text Box 28"/>
              <p:cNvSpPr txBox="1">
                <a:spLocks noChangeArrowheads="1"/>
              </p:cNvSpPr>
              <p:nvPr/>
            </p:nvSpPr>
            <p:spPr bwMode="auto">
              <a:xfrm>
                <a:off x="1948" y="1104"/>
                <a:ext cx="2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2400"/>
                  <a:t>L</a:t>
                </a:r>
              </a:p>
            </p:txBody>
          </p:sp>
        </p:grpSp>
      </p:grpSp>
      <p:grpSp>
        <p:nvGrpSpPr>
          <p:cNvPr id="22534" name="Group 29"/>
          <p:cNvGrpSpPr>
            <a:grpSpLocks/>
          </p:cNvGrpSpPr>
          <p:nvPr/>
        </p:nvGrpSpPr>
        <p:grpSpPr bwMode="auto">
          <a:xfrm>
            <a:off x="1524000" y="1371600"/>
            <a:ext cx="609600" cy="609600"/>
            <a:chOff x="1872" y="1056"/>
            <a:chExt cx="384" cy="384"/>
          </a:xfrm>
        </p:grpSpPr>
        <p:sp>
          <p:nvSpPr>
            <p:cNvPr id="22613" name="Oval 30"/>
            <p:cNvSpPr>
              <a:spLocks noChangeArrowheads="1"/>
            </p:cNvSpPr>
            <p:nvPr/>
          </p:nvSpPr>
          <p:spPr bwMode="auto">
            <a:xfrm>
              <a:off x="1872" y="1056"/>
              <a:ext cx="384" cy="38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22614" name="Text Box 31"/>
            <p:cNvSpPr txBox="1">
              <a:spLocks noChangeArrowheads="1"/>
            </p:cNvSpPr>
            <p:nvPr/>
          </p:nvSpPr>
          <p:spPr bwMode="auto">
            <a:xfrm>
              <a:off x="1937" y="1104"/>
              <a:ext cx="25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2400"/>
                <a:t>A</a:t>
              </a:r>
            </a:p>
          </p:txBody>
        </p:sp>
      </p:grpSp>
      <p:grpSp>
        <p:nvGrpSpPr>
          <p:cNvPr id="22535" name="Group 32"/>
          <p:cNvGrpSpPr>
            <a:grpSpLocks/>
          </p:cNvGrpSpPr>
          <p:nvPr/>
        </p:nvGrpSpPr>
        <p:grpSpPr bwMode="auto">
          <a:xfrm>
            <a:off x="838200" y="2514600"/>
            <a:ext cx="2057400" cy="609600"/>
            <a:chOff x="528" y="1488"/>
            <a:chExt cx="1296" cy="384"/>
          </a:xfrm>
        </p:grpSpPr>
        <p:grpSp>
          <p:nvGrpSpPr>
            <p:cNvPr id="22607" name="Group 33"/>
            <p:cNvGrpSpPr>
              <a:grpSpLocks/>
            </p:cNvGrpSpPr>
            <p:nvPr/>
          </p:nvGrpSpPr>
          <p:grpSpPr bwMode="auto">
            <a:xfrm>
              <a:off x="528" y="1488"/>
              <a:ext cx="384" cy="384"/>
              <a:chOff x="1872" y="1056"/>
              <a:chExt cx="384" cy="384"/>
            </a:xfrm>
          </p:grpSpPr>
          <p:sp>
            <p:nvSpPr>
              <p:cNvPr id="22611" name="Oval 34"/>
              <p:cNvSpPr>
                <a:spLocks noChangeArrowheads="1"/>
              </p:cNvSpPr>
              <p:nvPr/>
            </p:nvSpPr>
            <p:spPr bwMode="auto">
              <a:xfrm>
                <a:off x="1872" y="1056"/>
                <a:ext cx="384" cy="38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22612" name="Text Box 35"/>
              <p:cNvSpPr txBox="1">
                <a:spLocks noChangeArrowheads="1"/>
              </p:cNvSpPr>
              <p:nvPr/>
            </p:nvSpPr>
            <p:spPr bwMode="auto">
              <a:xfrm>
                <a:off x="1942" y="1104"/>
                <a:ext cx="2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2400"/>
                  <a:t>B</a:t>
                </a:r>
              </a:p>
            </p:txBody>
          </p:sp>
        </p:grpSp>
        <p:grpSp>
          <p:nvGrpSpPr>
            <p:cNvPr id="22608" name="Group 36"/>
            <p:cNvGrpSpPr>
              <a:grpSpLocks/>
            </p:cNvGrpSpPr>
            <p:nvPr/>
          </p:nvGrpSpPr>
          <p:grpSpPr bwMode="auto">
            <a:xfrm>
              <a:off x="1440" y="1488"/>
              <a:ext cx="384" cy="384"/>
              <a:chOff x="1872" y="1056"/>
              <a:chExt cx="384" cy="384"/>
            </a:xfrm>
          </p:grpSpPr>
          <p:sp>
            <p:nvSpPr>
              <p:cNvPr id="22609" name="Oval 37"/>
              <p:cNvSpPr>
                <a:spLocks noChangeArrowheads="1"/>
              </p:cNvSpPr>
              <p:nvPr/>
            </p:nvSpPr>
            <p:spPr bwMode="auto">
              <a:xfrm>
                <a:off x="1872" y="1056"/>
                <a:ext cx="384" cy="38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22610" name="Text Box 38"/>
              <p:cNvSpPr txBox="1">
                <a:spLocks noChangeArrowheads="1"/>
              </p:cNvSpPr>
              <p:nvPr/>
            </p:nvSpPr>
            <p:spPr bwMode="auto">
              <a:xfrm>
                <a:off x="1942" y="1104"/>
                <a:ext cx="2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2400"/>
                  <a:t>C</a:t>
                </a:r>
              </a:p>
            </p:txBody>
          </p:sp>
        </p:grpSp>
      </p:grpSp>
      <p:grpSp>
        <p:nvGrpSpPr>
          <p:cNvPr id="22536" name="Group 39"/>
          <p:cNvGrpSpPr>
            <a:grpSpLocks/>
          </p:cNvGrpSpPr>
          <p:nvPr/>
        </p:nvGrpSpPr>
        <p:grpSpPr bwMode="auto">
          <a:xfrm>
            <a:off x="2286000" y="3657600"/>
            <a:ext cx="609600" cy="609600"/>
            <a:chOff x="1872" y="1056"/>
            <a:chExt cx="384" cy="384"/>
          </a:xfrm>
        </p:grpSpPr>
        <p:sp>
          <p:nvSpPr>
            <p:cNvPr id="22605" name="Oval 40"/>
            <p:cNvSpPr>
              <a:spLocks noChangeArrowheads="1"/>
            </p:cNvSpPr>
            <p:nvPr/>
          </p:nvSpPr>
          <p:spPr bwMode="auto">
            <a:xfrm>
              <a:off x="1872" y="1056"/>
              <a:ext cx="384" cy="38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22606" name="Text Box 41"/>
            <p:cNvSpPr txBox="1">
              <a:spLocks noChangeArrowheads="1"/>
            </p:cNvSpPr>
            <p:nvPr/>
          </p:nvSpPr>
          <p:spPr bwMode="auto">
            <a:xfrm>
              <a:off x="1937" y="1104"/>
              <a:ext cx="25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2400"/>
                <a:t>D</a:t>
              </a:r>
            </a:p>
          </p:txBody>
        </p:sp>
      </p:grpSp>
      <p:cxnSp>
        <p:nvCxnSpPr>
          <p:cNvPr id="22537" name="AutoShape 42"/>
          <p:cNvCxnSpPr>
            <a:cxnSpLocks noChangeShapeType="1"/>
            <a:stCxn id="22620" idx="0"/>
            <a:endCxn id="22632" idx="5"/>
          </p:cNvCxnSpPr>
          <p:nvPr/>
        </p:nvCxnSpPr>
        <p:spPr bwMode="auto">
          <a:xfrm flipH="1" flipV="1">
            <a:off x="7454900" y="3073400"/>
            <a:ext cx="622300" cy="5842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2538" name="AutoShape 43"/>
          <p:cNvCxnSpPr>
            <a:cxnSpLocks noChangeShapeType="1"/>
            <a:stCxn id="22628" idx="0"/>
            <a:endCxn id="22632" idx="4"/>
          </p:cNvCxnSpPr>
          <p:nvPr/>
        </p:nvCxnSpPr>
        <p:spPr bwMode="auto">
          <a:xfrm flipH="1" flipV="1">
            <a:off x="7239000" y="3162300"/>
            <a:ext cx="38100" cy="4953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2539" name="AutoShape 44"/>
          <p:cNvCxnSpPr>
            <a:cxnSpLocks noChangeShapeType="1"/>
            <a:stCxn id="22626" idx="0"/>
            <a:endCxn id="22632" idx="3"/>
          </p:cNvCxnSpPr>
          <p:nvPr/>
        </p:nvCxnSpPr>
        <p:spPr bwMode="auto">
          <a:xfrm flipV="1">
            <a:off x="6477000" y="3073400"/>
            <a:ext cx="546100" cy="5842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2540" name="AutoShape 45"/>
          <p:cNvCxnSpPr>
            <a:cxnSpLocks noChangeShapeType="1"/>
            <a:stCxn id="22624" idx="0"/>
            <a:endCxn id="22634" idx="5"/>
          </p:cNvCxnSpPr>
          <p:nvPr/>
        </p:nvCxnSpPr>
        <p:spPr bwMode="auto">
          <a:xfrm flipH="1" flipV="1">
            <a:off x="5397500" y="3073400"/>
            <a:ext cx="165100" cy="5842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2541" name="AutoShape 46"/>
          <p:cNvCxnSpPr>
            <a:cxnSpLocks noChangeShapeType="1"/>
            <a:stCxn id="22622" idx="0"/>
            <a:endCxn id="22634" idx="3"/>
          </p:cNvCxnSpPr>
          <p:nvPr/>
        </p:nvCxnSpPr>
        <p:spPr bwMode="auto">
          <a:xfrm flipV="1">
            <a:off x="4800600" y="3073400"/>
            <a:ext cx="165100" cy="5842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2542" name="AutoShape 47"/>
          <p:cNvCxnSpPr>
            <a:cxnSpLocks noChangeShapeType="1"/>
            <a:stCxn id="22632" idx="0"/>
            <a:endCxn id="22636" idx="5"/>
          </p:cNvCxnSpPr>
          <p:nvPr/>
        </p:nvCxnSpPr>
        <p:spPr bwMode="auto">
          <a:xfrm flipH="1" flipV="1">
            <a:off x="6426200" y="1968500"/>
            <a:ext cx="812800" cy="5842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2543" name="AutoShape 48"/>
          <p:cNvCxnSpPr>
            <a:cxnSpLocks noChangeShapeType="1"/>
            <a:stCxn id="22634" idx="0"/>
            <a:endCxn id="22636" idx="3"/>
          </p:cNvCxnSpPr>
          <p:nvPr/>
        </p:nvCxnSpPr>
        <p:spPr bwMode="auto">
          <a:xfrm flipV="1">
            <a:off x="5181600" y="1968500"/>
            <a:ext cx="812800" cy="5842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2544" name="AutoShape 49"/>
          <p:cNvCxnSpPr>
            <a:cxnSpLocks noChangeShapeType="1"/>
            <a:stCxn id="22605" idx="0"/>
            <a:endCxn id="22609" idx="4"/>
          </p:cNvCxnSpPr>
          <p:nvPr/>
        </p:nvCxnSpPr>
        <p:spPr bwMode="auto">
          <a:xfrm flipV="1">
            <a:off x="2590800" y="3124200"/>
            <a:ext cx="0" cy="5334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2545" name="AutoShape 50"/>
          <p:cNvCxnSpPr>
            <a:cxnSpLocks noChangeShapeType="1"/>
            <a:stCxn id="22609" idx="0"/>
            <a:endCxn id="22613" idx="5"/>
          </p:cNvCxnSpPr>
          <p:nvPr/>
        </p:nvCxnSpPr>
        <p:spPr bwMode="auto">
          <a:xfrm flipH="1" flipV="1">
            <a:off x="2044700" y="1892300"/>
            <a:ext cx="546100" cy="6223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2546" name="AutoShape 51"/>
          <p:cNvCxnSpPr>
            <a:cxnSpLocks noChangeShapeType="1"/>
            <a:stCxn id="22611" idx="0"/>
            <a:endCxn id="22613" idx="3"/>
          </p:cNvCxnSpPr>
          <p:nvPr/>
        </p:nvCxnSpPr>
        <p:spPr bwMode="auto">
          <a:xfrm flipV="1">
            <a:off x="1143000" y="1892300"/>
            <a:ext cx="469900" cy="6223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graphicFrame>
        <p:nvGraphicFramePr>
          <p:cNvPr id="300084" name="Group 52"/>
          <p:cNvGraphicFramePr>
            <a:graphicFrameLocks noGrp="1"/>
          </p:cNvGraphicFramePr>
          <p:nvPr>
            <p:extLst>
              <p:ext uri="{D42A27DB-BD31-4B8C-83A1-F6EECF244321}">
                <p14:modId xmlns:p14="http://schemas.microsoft.com/office/powerpoint/2010/main" val="492637045"/>
              </p:ext>
            </p:extLst>
          </p:nvPr>
        </p:nvGraphicFramePr>
        <p:xfrm>
          <a:off x="457200" y="4597400"/>
          <a:ext cx="8001000" cy="1879601"/>
        </p:xfrm>
        <a:graphic>
          <a:graphicData uri="http://schemas.openxmlformats.org/drawingml/2006/table">
            <a:tbl>
              <a:tblPr/>
              <a:tblGrid>
                <a:gridCol w="1143000"/>
                <a:gridCol w="533400"/>
                <a:gridCol w="533400"/>
                <a:gridCol w="533400"/>
                <a:gridCol w="533400"/>
                <a:gridCol w="533400"/>
                <a:gridCol w="533400"/>
                <a:gridCol w="533400"/>
                <a:gridCol w="609600"/>
                <a:gridCol w="609600"/>
                <a:gridCol w="609600"/>
                <a:gridCol w="685800"/>
                <a:gridCol w="609600"/>
              </a:tblGrid>
              <a:tr h="627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Index</a:t>
                      </a:r>
                    </a:p>
                  </a:txBody>
                  <a:tcPr horzOverflow="overflow">
                    <a:lnL cap="flat">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1</a:t>
                      </a:r>
                    </a:p>
                  </a:txBody>
                  <a:tcPr anchor="ctr"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2</a:t>
                      </a:r>
                    </a:p>
                  </a:txBody>
                  <a:tcPr anchor="ctr"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3</a:t>
                      </a:r>
                    </a:p>
                  </a:txBody>
                  <a:tcPr anchor="ctr"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4</a:t>
                      </a:r>
                    </a:p>
                  </a:txBody>
                  <a:tcPr anchor="ctr"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5</a:t>
                      </a:r>
                    </a:p>
                  </a:txBody>
                  <a:tcPr anchor="ctr"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6</a:t>
                      </a:r>
                    </a:p>
                  </a:txBody>
                  <a:tcPr anchor="ctr"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7</a:t>
                      </a:r>
                    </a:p>
                  </a:txBody>
                  <a:tcPr anchor="ctr"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8</a:t>
                      </a:r>
                    </a:p>
                  </a:txBody>
                  <a:tcPr anchor="ctr"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9</a:t>
                      </a:r>
                    </a:p>
                  </a:txBody>
                  <a:tcPr anchor="ctr"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10</a:t>
                      </a:r>
                    </a:p>
                  </a:txBody>
                  <a:tcPr anchor="ctr"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11</a:t>
                      </a:r>
                    </a:p>
                  </a:txBody>
                  <a:tcPr anchor="ctr"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12</a:t>
                      </a:r>
                    </a:p>
                  </a:txBody>
                  <a:tcPr anchor="ctr" horzOverflow="overflow">
                    <a:lnL>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625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Node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B</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C</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H</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J</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K</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Parent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3" name="Slide Number Placeholder 52"/>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E771A6D-F9AC-4D9B-B2F0-4BE73153A326}" type="slidenum">
              <a:rPr lang="en-US">
                <a:solidFill>
                  <a:srgbClr val="FFFF99"/>
                </a:solidFill>
                <a:latin typeface="Times New Roman" panose="02020603050405020304" pitchFamily="18" charset="0"/>
              </a:rPr>
              <a:pPr eaLnBrk="1" hangingPunct="1"/>
              <a:t>28</a:t>
            </a:fld>
            <a:endParaRPr lang="en-US">
              <a:solidFill>
                <a:srgbClr val="FFFF99"/>
              </a:solidFill>
              <a:latin typeface="Times New Roman" panose="02020603050405020304" pitchFamily="18" charset="0"/>
            </a:endParaRPr>
          </a:p>
        </p:txBody>
      </p:sp>
    </p:spTree>
    <p:extLst>
      <p:ext uri="{BB962C8B-B14F-4D97-AF65-F5344CB8AC3E}">
        <p14:creationId xmlns:p14="http://schemas.microsoft.com/office/powerpoint/2010/main" val="759060701"/>
      </p:ext>
    </p:extLst>
  </p:cSld>
  <p:clrMapOvr>
    <a:masterClrMapping/>
  </p:clrMapOvr>
  <p:transition>
    <p:split orient="vert" dir="in"/>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5613" y="800100"/>
            <a:ext cx="8226425" cy="914400"/>
          </a:xfrm>
        </p:spPr>
        <p:txBody>
          <a:bodyPr/>
          <a:lstStyle/>
          <a:p>
            <a:r>
              <a:rPr lang="en-US" smtClean="0">
                <a:latin typeface="Helvetica" panose="020B0604020202020204" pitchFamily="34" charset="0"/>
              </a:rPr>
              <a:t>Equivalence Class Problem</a:t>
            </a:r>
          </a:p>
        </p:txBody>
      </p:sp>
      <p:sp>
        <p:nvSpPr>
          <p:cNvPr id="302083" name="Rectangle 3"/>
          <p:cNvSpPr>
            <a:spLocks noGrp="1" noChangeArrowheads="1"/>
          </p:cNvSpPr>
          <p:nvPr>
            <p:ph type="body" idx="1"/>
          </p:nvPr>
        </p:nvSpPr>
        <p:spPr>
          <a:xfrm>
            <a:off x="309563" y="1598613"/>
            <a:ext cx="8682037" cy="4802187"/>
          </a:xfrm>
        </p:spPr>
        <p:txBody>
          <a:bodyPr/>
          <a:lstStyle/>
          <a:p>
            <a:pPr marL="609600" indent="-609600">
              <a:lnSpc>
                <a:spcPct val="80000"/>
              </a:lnSpc>
            </a:pPr>
            <a:r>
              <a:rPr lang="en-US" dirty="0" smtClean="0">
                <a:sym typeface="Symbol" panose="05050102010706020507" pitchFamily="18" charset="2"/>
              </a:rPr>
              <a:t>The parent pointer representation is good for:</a:t>
            </a:r>
          </a:p>
          <a:p>
            <a:pPr marL="990600" lvl="1" indent="-533400">
              <a:lnSpc>
                <a:spcPct val="80000"/>
              </a:lnSpc>
            </a:pPr>
            <a:r>
              <a:rPr lang="en-US" dirty="0" smtClean="0">
                <a:sym typeface="Symbol" panose="05050102010706020507" pitchFamily="18" charset="2"/>
              </a:rPr>
              <a:t>Answering Q: “Do these two elements belong to the same equivalence class?”</a:t>
            </a:r>
          </a:p>
          <a:p>
            <a:pPr marL="990600" lvl="1" indent="-533400">
              <a:lnSpc>
                <a:spcPct val="80000"/>
              </a:lnSpc>
            </a:pPr>
            <a:r>
              <a:rPr lang="en-US" dirty="0" smtClean="0">
                <a:sym typeface="Symbol" panose="05050102010706020507" pitchFamily="18" charset="2"/>
              </a:rPr>
              <a:t>Efficiently compute the union of two </a:t>
            </a:r>
          </a:p>
          <a:p>
            <a:pPr marL="990600" lvl="1" indent="-533400">
              <a:lnSpc>
                <a:spcPct val="80000"/>
              </a:lnSpc>
              <a:buFontTx/>
              <a:buNone/>
            </a:pPr>
            <a:r>
              <a:rPr lang="en-US" dirty="0" smtClean="0">
                <a:sym typeface="Symbol" panose="05050102010706020507" pitchFamily="18" charset="2"/>
              </a:rPr>
              <a:t>      equivalence classes</a:t>
            </a:r>
          </a:p>
          <a:p>
            <a:pPr marL="990600" lvl="1" indent="-533400">
              <a:lnSpc>
                <a:spcPct val="80000"/>
              </a:lnSpc>
            </a:pPr>
            <a:endParaRPr lang="en-US" dirty="0" smtClean="0">
              <a:sym typeface="Symbol" panose="05050102010706020507" pitchFamily="18" charset="2"/>
            </a:endParaRPr>
          </a:p>
          <a:p>
            <a:pPr marL="457200" lvl="1" indent="0">
              <a:lnSpc>
                <a:spcPct val="80000"/>
              </a:lnSpc>
              <a:buNone/>
            </a:pPr>
            <a:endParaRPr lang="en-US" dirty="0" smtClean="0">
              <a:sym typeface="Symbol" panose="05050102010706020507" pitchFamily="18" charset="2"/>
            </a:endParaRPr>
          </a:p>
        </p:txBody>
      </p:sp>
      <p:sp>
        <p:nvSpPr>
          <p:cNvPr id="6" name="Slide Number Placeholder 5"/>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FEDBAD8-5642-42C1-B5C9-7CEF2D6A6ADA}" type="slidenum">
              <a:rPr lang="en-US">
                <a:solidFill>
                  <a:srgbClr val="FFFF99"/>
                </a:solidFill>
                <a:latin typeface="Times New Roman" panose="02020603050405020304" pitchFamily="18" charset="0"/>
              </a:rPr>
              <a:pPr eaLnBrk="1" hangingPunct="1"/>
              <a:t>29</a:t>
            </a:fld>
            <a:endParaRPr lang="en-US">
              <a:solidFill>
                <a:srgbClr val="FFFF99"/>
              </a:solidFill>
              <a:latin typeface="Times New Roman" panose="02020603050405020304" pitchFamily="18" charset="0"/>
            </a:endParaRPr>
          </a:p>
        </p:txBody>
      </p:sp>
    </p:spTree>
  </p:cSld>
  <p:clrMapOvr>
    <a:masterClrMapping/>
  </p:clrMapOvr>
  <p:transition>
    <p:split orient="ver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5613" y="865188"/>
            <a:ext cx="8226425" cy="706437"/>
          </a:xfrm>
        </p:spPr>
        <p:txBody>
          <a:bodyPr/>
          <a:lstStyle/>
          <a:p>
            <a:r>
              <a:rPr lang="en-US" smtClean="0">
                <a:latin typeface="Helvetica" panose="020B0604020202020204" pitchFamily="34" charset="0"/>
              </a:rPr>
              <a:t>Heaps</a:t>
            </a:r>
          </a:p>
        </p:txBody>
      </p:sp>
      <p:sp>
        <p:nvSpPr>
          <p:cNvPr id="6147" name="Rectangle 3"/>
          <p:cNvSpPr>
            <a:spLocks noGrp="1" noChangeArrowheads="1"/>
          </p:cNvSpPr>
          <p:nvPr>
            <p:ph type="body" idx="1"/>
          </p:nvPr>
        </p:nvSpPr>
        <p:spPr>
          <a:xfrm>
            <a:off x="455613" y="1600200"/>
            <a:ext cx="8226425" cy="4572000"/>
          </a:xfrm>
        </p:spPr>
        <p:txBody>
          <a:bodyPr/>
          <a:lstStyle/>
          <a:p>
            <a:pPr>
              <a:lnSpc>
                <a:spcPct val="80000"/>
              </a:lnSpc>
            </a:pPr>
            <a:r>
              <a:rPr lang="en-US" smtClean="0">
                <a:latin typeface="Helvetica" panose="020B0604020202020204" pitchFamily="34" charset="0"/>
              </a:rPr>
              <a:t>Heaps are used to efficiently implement two operations: </a:t>
            </a:r>
          </a:p>
          <a:p>
            <a:pPr lvl="1">
              <a:lnSpc>
                <a:spcPct val="80000"/>
              </a:lnSpc>
            </a:pPr>
            <a:r>
              <a:rPr lang="en-US" smtClean="0">
                <a:latin typeface="Helvetica" panose="020B0604020202020204" pitchFamily="34" charset="0"/>
              </a:rPr>
              <a:t>Insert</a:t>
            </a:r>
          </a:p>
          <a:p>
            <a:pPr lvl="1">
              <a:lnSpc>
                <a:spcPct val="80000"/>
              </a:lnSpc>
            </a:pPr>
            <a:r>
              <a:rPr lang="en-US" smtClean="0">
                <a:latin typeface="Helvetica" panose="020B0604020202020204" pitchFamily="34" charset="0"/>
              </a:rPr>
              <a:t>Find Max</a:t>
            </a:r>
          </a:p>
          <a:p>
            <a:pPr>
              <a:lnSpc>
                <a:spcPct val="80000"/>
              </a:lnSpc>
            </a:pPr>
            <a:r>
              <a:rPr lang="en-US" smtClean="0">
                <a:latin typeface="Helvetica" panose="020B0604020202020204" pitchFamily="34" charset="0"/>
              </a:rPr>
              <a:t>Definition: A </a:t>
            </a:r>
            <a:r>
              <a:rPr lang="en-US" i="1" smtClean="0">
                <a:latin typeface="Helvetica" panose="020B0604020202020204" pitchFamily="34" charset="0"/>
              </a:rPr>
              <a:t>Heap</a:t>
            </a:r>
            <a:r>
              <a:rPr lang="en-US" smtClean="0">
                <a:latin typeface="Helvetica" panose="020B0604020202020204" pitchFamily="34" charset="0"/>
              </a:rPr>
              <a:t> is a complete binary tree with each node satisfying the </a:t>
            </a:r>
            <a:r>
              <a:rPr lang="en-US" u="sng" smtClean="0">
                <a:latin typeface="Helvetica" panose="020B0604020202020204" pitchFamily="34" charset="0"/>
              </a:rPr>
              <a:t>heap property</a:t>
            </a:r>
            <a:r>
              <a:rPr lang="en-US" smtClean="0">
                <a:latin typeface="Helvetica" panose="020B0604020202020204" pitchFamily="34" charset="0"/>
              </a:rPr>
              <a:t>:</a:t>
            </a:r>
          </a:p>
          <a:p>
            <a:pPr lvl="1">
              <a:lnSpc>
                <a:spcPct val="80000"/>
              </a:lnSpc>
            </a:pPr>
            <a:r>
              <a:rPr lang="en-US" sz="2400" smtClean="0">
                <a:latin typeface="Helvetica" panose="020B0604020202020204" pitchFamily="34" charset="0"/>
              </a:rPr>
              <a:t>Max-heap: The key stored in the node is greater than or equal to both keys stored in its children, if any.</a:t>
            </a:r>
          </a:p>
          <a:p>
            <a:pPr lvl="1">
              <a:lnSpc>
                <a:spcPct val="80000"/>
              </a:lnSpc>
            </a:pPr>
            <a:r>
              <a:rPr lang="en-US" sz="2400" smtClean="0">
                <a:latin typeface="Helvetica" panose="020B0604020202020204" pitchFamily="34" charset="0"/>
              </a:rPr>
              <a:t>Min-heap: The key stored in the node is less than or equal to both keys stored in its children, if any.</a:t>
            </a:r>
          </a:p>
          <a:p>
            <a:pPr lvl="1">
              <a:lnSpc>
                <a:spcPct val="80000"/>
              </a:lnSpc>
            </a:pPr>
            <a:endParaRPr lang="en-US" sz="2400" smtClean="0">
              <a:latin typeface="Helvetica" panose="020B0604020202020204" pitchFamily="34" charset="0"/>
            </a:endParaRP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8583651-938C-4ACB-86C3-A326381B8C55}" type="slidenum">
              <a:rPr lang="en-US">
                <a:solidFill>
                  <a:srgbClr val="FFFF99"/>
                </a:solidFill>
                <a:latin typeface="Times New Roman" panose="02020603050405020304" pitchFamily="18" charset="0"/>
              </a:rPr>
              <a:pPr eaLnBrk="1" hangingPunct="1"/>
              <a:t>3</a:t>
            </a:fld>
            <a:endParaRPr lang="en-US">
              <a:solidFill>
                <a:srgbClr val="FFFF99"/>
              </a:solidFill>
              <a:latin typeface="Times New Roman" panose="02020603050405020304" pitchFamily="18" charset="0"/>
            </a:endParaRPr>
          </a:p>
        </p:txBody>
      </p:sp>
    </p:spTree>
  </p:cSld>
  <p:clrMapOvr>
    <a:masterClrMapping/>
  </p:clrMapOvr>
  <p:transition>
    <p:split orient="vert" dir="in"/>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5613" y="800100"/>
            <a:ext cx="8226425" cy="914400"/>
          </a:xfrm>
        </p:spPr>
        <p:txBody>
          <a:bodyPr/>
          <a:lstStyle/>
          <a:p>
            <a:r>
              <a:rPr lang="en-US" smtClean="0">
                <a:latin typeface="Helvetica" panose="020B0604020202020204" pitchFamily="34" charset="0"/>
              </a:rPr>
              <a:t>Equivalence Class Problem</a:t>
            </a:r>
          </a:p>
        </p:txBody>
      </p:sp>
      <p:sp>
        <p:nvSpPr>
          <p:cNvPr id="302083" name="Rectangle 3"/>
          <p:cNvSpPr>
            <a:spLocks noGrp="1" noChangeArrowheads="1"/>
          </p:cNvSpPr>
          <p:nvPr>
            <p:ph type="body" idx="1"/>
          </p:nvPr>
        </p:nvSpPr>
        <p:spPr>
          <a:xfrm>
            <a:off x="309563" y="1598613"/>
            <a:ext cx="8682037" cy="4802187"/>
          </a:xfrm>
        </p:spPr>
        <p:txBody>
          <a:bodyPr/>
          <a:lstStyle/>
          <a:p>
            <a:pPr marL="609600" indent="-609600">
              <a:lnSpc>
                <a:spcPct val="80000"/>
              </a:lnSpc>
            </a:pPr>
            <a:r>
              <a:rPr lang="en-US" dirty="0" smtClean="0">
                <a:sym typeface="Symbol" panose="05050102010706020507" pitchFamily="18" charset="2"/>
              </a:rPr>
              <a:t>The parent pointer representation is good for:</a:t>
            </a:r>
          </a:p>
          <a:p>
            <a:pPr marL="990600" lvl="1" indent="-533400">
              <a:lnSpc>
                <a:spcPct val="80000"/>
              </a:lnSpc>
            </a:pPr>
            <a:r>
              <a:rPr lang="en-US" dirty="0" smtClean="0">
                <a:sym typeface="Symbol" panose="05050102010706020507" pitchFamily="18" charset="2"/>
              </a:rPr>
              <a:t>Answering Q: “Do these two elements belong to the same equivalence class?”</a:t>
            </a:r>
          </a:p>
          <a:p>
            <a:pPr marL="990600" lvl="1" indent="-533400">
              <a:lnSpc>
                <a:spcPct val="80000"/>
              </a:lnSpc>
            </a:pPr>
            <a:r>
              <a:rPr lang="en-US" dirty="0" smtClean="0">
                <a:sym typeface="Symbol" panose="05050102010706020507" pitchFamily="18" charset="2"/>
              </a:rPr>
              <a:t>Efficiently compute the union of two </a:t>
            </a:r>
          </a:p>
          <a:p>
            <a:pPr marL="990600" lvl="1" indent="-533400">
              <a:lnSpc>
                <a:spcPct val="80000"/>
              </a:lnSpc>
              <a:buFontTx/>
              <a:buNone/>
            </a:pPr>
            <a:r>
              <a:rPr lang="en-US" dirty="0" smtClean="0">
                <a:sym typeface="Symbol" panose="05050102010706020507" pitchFamily="18" charset="2"/>
              </a:rPr>
              <a:t>      equivalence classes</a:t>
            </a:r>
          </a:p>
          <a:p>
            <a:pPr marL="990600" lvl="1" indent="-533400">
              <a:lnSpc>
                <a:spcPct val="80000"/>
              </a:lnSpc>
            </a:pPr>
            <a:endParaRPr lang="en-US" dirty="0" smtClean="0">
              <a:sym typeface="Symbol" panose="05050102010706020507" pitchFamily="18" charset="2"/>
            </a:endParaRPr>
          </a:p>
          <a:p>
            <a:pPr marL="990600" lvl="1" indent="-533400">
              <a:lnSpc>
                <a:spcPct val="80000"/>
              </a:lnSpc>
            </a:pPr>
            <a:endParaRPr lang="en-US" dirty="0" smtClean="0">
              <a:sym typeface="Symbol" panose="05050102010706020507" pitchFamily="18" charset="2"/>
            </a:endParaRPr>
          </a:p>
          <a:p>
            <a:pPr marL="609600" indent="-609600">
              <a:lnSpc>
                <a:spcPct val="80000"/>
              </a:lnSpc>
            </a:pPr>
            <a:r>
              <a:rPr lang="en-US" dirty="0" smtClean="0">
                <a:sym typeface="Symbol" panose="05050102010706020507" pitchFamily="18" charset="2"/>
              </a:rPr>
              <a:t>Hence, the parent pointer implementation supports the above two important functionalities for disjoint sets efficiently.</a:t>
            </a:r>
            <a:endParaRPr lang="en-US" sz="2400" dirty="0" smtClean="0">
              <a:sym typeface="Symbol" panose="05050102010706020507" pitchFamily="18" charset="2"/>
            </a:endParaRPr>
          </a:p>
        </p:txBody>
      </p:sp>
      <p:sp>
        <p:nvSpPr>
          <p:cNvPr id="302084" name="Text Box 4"/>
          <p:cNvSpPr txBox="1">
            <a:spLocks noChangeArrowheads="1"/>
          </p:cNvSpPr>
          <p:nvPr/>
        </p:nvSpPr>
        <p:spPr bwMode="auto">
          <a:xfrm>
            <a:off x="0" y="2011363"/>
            <a:ext cx="9810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3200" dirty="0"/>
              <a:t>Find</a:t>
            </a:r>
          </a:p>
        </p:txBody>
      </p:sp>
      <p:sp>
        <p:nvSpPr>
          <p:cNvPr id="302085" name="Text Box 5"/>
          <p:cNvSpPr txBox="1">
            <a:spLocks noChangeArrowheads="1"/>
          </p:cNvSpPr>
          <p:nvPr/>
        </p:nvSpPr>
        <p:spPr bwMode="auto">
          <a:xfrm>
            <a:off x="7258050" y="2895600"/>
            <a:ext cx="12557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3200" dirty="0"/>
              <a:t>Union</a:t>
            </a:r>
          </a:p>
        </p:txBody>
      </p:sp>
      <p:sp>
        <p:nvSpPr>
          <p:cNvPr id="6" name="Slide Number Placeholder 5"/>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FEDBAD8-5642-42C1-B5C9-7CEF2D6A6ADA}" type="slidenum">
              <a:rPr lang="en-US">
                <a:solidFill>
                  <a:srgbClr val="FFFF99"/>
                </a:solidFill>
                <a:latin typeface="Times New Roman" panose="02020603050405020304" pitchFamily="18" charset="0"/>
              </a:rPr>
              <a:pPr eaLnBrk="1" hangingPunct="1"/>
              <a:t>30</a:t>
            </a:fld>
            <a:endParaRPr lang="en-US">
              <a:solidFill>
                <a:srgbClr val="FFFF99"/>
              </a:solidFill>
              <a:latin typeface="Times New Roman" panose="02020603050405020304" pitchFamily="18" charset="0"/>
            </a:endParaRPr>
          </a:p>
        </p:txBody>
      </p:sp>
    </p:spTree>
    <p:extLst>
      <p:ext uri="{BB962C8B-B14F-4D97-AF65-F5344CB8AC3E}">
        <p14:creationId xmlns:p14="http://schemas.microsoft.com/office/powerpoint/2010/main" val="3231168666"/>
      </p:ext>
    </p:extLst>
  </p:cSld>
  <p:clrMapOvr>
    <a:masterClrMapping/>
  </p:clrMapOvr>
  <p:transition>
    <p:split orient="vert" dir="in"/>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5613" y="728663"/>
            <a:ext cx="8226425" cy="914400"/>
          </a:xfrm>
        </p:spPr>
        <p:txBody>
          <a:bodyPr/>
          <a:lstStyle/>
          <a:p>
            <a:r>
              <a:rPr lang="en-US" smtClean="0">
                <a:latin typeface="Helvetica" panose="020B0604020202020204" pitchFamily="34" charset="0"/>
              </a:rPr>
              <a:t>Union/Find</a:t>
            </a:r>
          </a:p>
        </p:txBody>
      </p:sp>
      <p:sp>
        <p:nvSpPr>
          <p:cNvPr id="24579" name="Rectangle 3"/>
          <p:cNvSpPr>
            <a:spLocks noGrp="1" noChangeArrowheads="1"/>
          </p:cNvSpPr>
          <p:nvPr>
            <p:ph type="body" idx="1"/>
          </p:nvPr>
        </p:nvSpPr>
        <p:spPr>
          <a:xfrm>
            <a:off x="304800" y="1752600"/>
            <a:ext cx="8763000" cy="4648200"/>
          </a:xfrm>
        </p:spPr>
        <p:txBody>
          <a:bodyPr/>
          <a:lstStyle/>
          <a:p>
            <a:pPr marL="609600" indent="-609600">
              <a:lnSpc>
                <a:spcPct val="50000"/>
              </a:lnSpc>
              <a:buFontTx/>
              <a:buNone/>
            </a:pPr>
            <a:r>
              <a:rPr lang="en-US" sz="2400" smtClean="0">
                <a:latin typeface="Courier New" panose="02070309020205020404" pitchFamily="49" charset="0"/>
                <a:cs typeface="Courier New" panose="02070309020205020404" pitchFamily="49" charset="0"/>
                <a:sym typeface="Symbol" panose="05050102010706020507" pitchFamily="18" charset="2"/>
              </a:rPr>
              <a:t>int FIND(int curr)</a:t>
            </a:r>
          </a:p>
          <a:p>
            <a:pPr marL="609600" indent="-609600">
              <a:lnSpc>
                <a:spcPct val="50000"/>
              </a:lnSpc>
              <a:buFontTx/>
              <a:buNone/>
            </a:pPr>
            <a:r>
              <a:rPr lang="en-US" sz="2400" smtClean="0">
                <a:latin typeface="Courier New" panose="02070309020205020404" pitchFamily="49" charset="0"/>
                <a:cs typeface="Courier New" panose="02070309020205020404" pitchFamily="49" charset="0"/>
                <a:sym typeface="Symbol" panose="05050102010706020507" pitchFamily="18" charset="2"/>
              </a:rPr>
              <a:t>{ while (parent[curr]!= 0) </a:t>
            </a:r>
          </a:p>
          <a:p>
            <a:pPr marL="609600" indent="-609600">
              <a:lnSpc>
                <a:spcPct val="50000"/>
              </a:lnSpc>
              <a:buFontTx/>
              <a:buNone/>
            </a:pPr>
            <a:r>
              <a:rPr lang="en-US" sz="2400" smtClean="0">
                <a:latin typeface="Courier New" panose="02070309020205020404" pitchFamily="49" charset="0"/>
                <a:cs typeface="Courier New" panose="02070309020205020404" pitchFamily="49" charset="0"/>
                <a:sym typeface="Symbol" panose="05050102010706020507" pitchFamily="18" charset="2"/>
              </a:rPr>
              <a:t>    curr = parent[curr];</a:t>
            </a:r>
          </a:p>
          <a:p>
            <a:pPr marL="609600" indent="-609600">
              <a:lnSpc>
                <a:spcPct val="50000"/>
              </a:lnSpc>
              <a:buFontTx/>
              <a:buNone/>
            </a:pPr>
            <a:r>
              <a:rPr lang="en-US" sz="2400" smtClean="0">
                <a:latin typeface="Courier New" panose="02070309020205020404" pitchFamily="49" charset="0"/>
                <a:cs typeface="Courier New" panose="02070309020205020404" pitchFamily="49" charset="0"/>
                <a:sym typeface="Symbol" panose="05050102010706020507" pitchFamily="18" charset="2"/>
              </a:rPr>
              <a:t>  return curr;  // At root</a:t>
            </a:r>
          </a:p>
          <a:p>
            <a:pPr marL="609600" indent="-609600">
              <a:lnSpc>
                <a:spcPct val="50000"/>
              </a:lnSpc>
              <a:buFontTx/>
              <a:buNone/>
            </a:pPr>
            <a:r>
              <a:rPr lang="en-US" sz="2400" smtClean="0">
                <a:latin typeface="Courier New" panose="02070309020205020404" pitchFamily="49" charset="0"/>
                <a:cs typeface="Courier New" panose="02070309020205020404" pitchFamily="49" charset="0"/>
                <a:sym typeface="Symbol" panose="05050102010706020507" pitchFamily="18" charset="2"/>
              </a:rPr>
              <a:t>}</a:t>
            </a:r>
          </a:p>
          <a:p>
            <a:pPr marL="609600" indent="-609600">
              <a:lnSpc>
                <a:spcPct val="50000"/>
              </a:lnSpc>
              <a:buFontTx/>
              <a:buNone/>
            </a:pPr>
            <a:endParaRPr lang="en-US" sz="2400" smtClean="0">
              <a:latin typeface="Courier New" panose="02070309020205020404" pitchFamily="49" charset="0"/>
              <a:cs typeface="Courier New" panose="02070309020205020404" pitchFamily="49" charset="0"/>
              <a:sym typeface="Symbol" panose="05050102010706020507" pitchFamily="18" charset="2"/>
            </a:endParaRPr>
          </a:p>
          <a:p>
            <a:pPr marL="609600" indent="-609600">
              <a:lnSpc>
                <a:spcPct val="50000"/>
              </a:lnSpc>
              <a:buFontTx/>
              <a:buNone/>
            </a:pPr>
            <a:endParaRPr lang="en-US" sz="2400" smtClean="0">
              <a:latin typeface="Courier New" panose="02070309020205020404" pitchFamily="49" charset="0"/>
              <a:cs typeface="Courier New" panose="02070309020205020404" pitchFamily="49" charset="0"/>
              <a:sym typeface="Symbol" panose="05050102010706020507" pitchFamily="18" charset="2"/>
            </a:endParaRPr>
          </a:p>
          <a:p>
            <a:pPr marL="609600" indent="-609600">
              <a:lnSpc>
                <a:spcPct val="50000"/>
              </a:lnSpc>
              <a:buFontTx/>
              <a:buNone/>
            </a:pPr>
            <a:endParaRPr lang="en-US" sz="2400" smtClean="0">
              <a:latin typeface="Courier New" panose="02070309020205020404" pitchFamily="49" charset="0"/>
              <a:cs typeface="Courier New" panose="02070309020205020404" pitchFamily="49" charset="0"/>
              <a:sym typeface="Symbol" panose="05050102010706020507" pitchFamily="18" charset="2"/>
            </a:endParaRPr>
          </a:p>
          <a:p>
            <a:pPr marL="609600" indent="-609600">
              <a:lnSpc>
                <a:spcPct val="50000"/>
              </a:lnSpc>
              <a:buFontTx/>
              <a:buNone/>
            </a:pPr>
            <a:r>
              <a:rPr lang="en-US" sz="2400" smtClean="0">
                <a:latin typeface="Courier New" panose="02070309020205020404" pitchFamily="49" charset="0"/>
                <a:cs typeface="Courier New" panose="02070309020205020404" pitchFamily="49" charset="0"/>
                <a:sym typeface="Symbol" panose="05050102010706020507" pitchFamily="18" charset="2"/>
              </a:rPr>
              <a:t>void UNION(int a, int b) {</a:t>
            </a:r>
          </a:p>
          <a:p>
            <a:pPr marL="609600" indent="-609600">
              <a:lnSpc>
                <a:spcPct val="50000"/>
              </a:lnSpc>
              <a:buFontTx/>
              <a:buNone/>
            </a:pPr>
            <a:r>
              <a:rPr lang="en-US" sz="2400" smtClean="0">
                <a:latin typeface="Courier New" panose="02070309020205020404" pitchFamily="49" charset="0"/>
                <a:cs typeface="Courier New" panose="02070309020205020404" pitchFamily="49" charset="0"/>
                <a:sym typeface="Symbol" panose="05050102010706020507" pitchFamily="18" charset="2"/>
              </a:rPr>
              <a:t> int root1 = FIND(a);   // Find root for a</a:t>
            </a:r>
          </a:p>
          <a:p>
            <a:pPr marL="609600" indent="-609600">
              <a:lnSpc>
                <a:spcPct val="50000"/>
              </a:lnSpc>
              <a:buFontTx/>
              <a:buNone/>
            </a:pPr>
            <a:r>
              <a:rPr lang="en-US" sz="2400" smtClean="0">
                <a:latin typeface="Courier New" panose="02070309020205020404" pitchFamily="49" charset="0"/>
                <a:cs typeface="Courier New" panose="02070309020205020404" pitchFamily="49" charset="0"/>
                <a:sym typeface="Symbol" panose="05050102010706020507" pitchFamily="18" charset="2"/>
              </a:rPr>
              <a:t> int root2 = FIND(b); // Find root for b</a:t>
            </a:r>
          </a:p>
          <a:p>
            <a:pPr marL="609600" indent="-609600">
              <a:lnSpc>
                <a:spcPct val="50000"/>
              </a:lnSpc>
              <a:buFontTx/>
              <a:buNone/>
            </a:pPr>
            <a:r>
              <a:rPr lang="en-US" sz="2400" smtClean="0">
                <a:latin typeface="Courier New" panose="02070309020205020404" pitchFamily="49" charset="0"/>
                <a:cs typeface="Courier New" panose="02070309020205020404" pitchFamily="49" charset="0"/>
                <a:sym typeface="Symbol" panose="05050102010706020507" pitchFamily="18" charset="2"/>
              </a:rPr>
              <a:t> if (root1 != root2) </a:t>
            </a:r>
          </a:p>
          <a:p>
            <a:pPr marL="609600" indent="-609600">
              <a:lnSpc>
                <a:spcPct val="50000"/>
              </a:lnSpc>
              <a:buFontTx/>
              <a:buNone/>
            </a:pPr>
            <a:r>
              <a:rPr lang="en-US" sz="2400" smtClean="0">
                <a:latin typeface="Courier New" panose="02070309020205020404" pitchFamily="49" charset="0"/>
                <a:cs typeface="Courier New" panose="02070309020205020404" pitchFamily="49" charset="0"/>
                <a:sym typeface="Symbol" panose="05050102010706020507" pitchFamily="18" charset="2"/>
              </a:rPr>
              <a:t>   parent[root1] = root2;</a:t>
            </a:r>
          </a:p>
          <a:p>
            <a:pPr marL="609600" indent="-609600">
              <a:lnSpc>
                <a:spcPct val="50000"/>
              </a:lnSpc>
              <a:buFontTx/>
              <a:buNone/>
            </a:pPr>
            <a:r>
              <a:rPr lang="en-US" sz="2400" smtClean="0">
                <a:latin typeface="Courier New" panose="02070309020205020404" pitchFamily="49" charset="0"/>
                <a:cs typeface="Courier New" panose="02070309020205020404" pitchFamily="49" charset="0"/>
                <a:sym typeface="Symbol" panose="05050102010706020507" pitchFamily="18" charset="2"/>
              </a:rPr>
              <a:t>}</a:t>
            </a:r>
          </a:p>
          <a:p>
            <a:pPr marL="609600" indent="-609600">
              <a:lnSpc>
                <a:spcPct val="30000"/>
              </a:lnSpc>
              <a:buFontTx/>
              <a:buNone/>
            </a:pPr>
            <a:endParaRPr lang="en-US" sz="2400" smtClean="0">
              <a:latin typeface="Courier New" panose="02070309020205020404" pitchFamily="49" charset="0"/>
              <a:cs typeface="Courier New" panose="02070309020205020404" pitchFamily="49" charset="0"/>
              <a:sym typeface="Symbol" panose="05050102010706020507" pitchFamily="18" charset="2"/>
            </a:endParaRP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B3F4F43-A104-4803-BD46-17B68A27E6D3}" type="slidenum">
              <a:rPr lang="en-US">
                <a:solidFill>
                  <a:srgbClr val="FFFF99"/>
                </a:solidFill>
                <a:latin typeface="Times New Roman" panose="02020603050405020304" pitchFamily="18" charset="0"/>
              </a:rPr>
              <a:pPr eaLnBrk="1" hangingPunct="1"/>
              <a:t>31</a:t>
            </a:fld>
            <a:endParaRPr lang="en-US">
              <a:solidFill>
                <a:srgbClr val="FFFF99"/>
              </a:solidFill>
              <a:latin typeface="Times New Roman" panose="02020603050405020304" pitchFamily="18" charset="0"/>
            </a:endParaRPr>
          </a:p>
        </p:txBody>
      </p:sp>
    </p:spTree>
  </p:cSld>
  <p:clrMapOvr>
    <a:masterClrMapping/>
  </p:clrMapOvr>
  <p:transition>
    <p:split orient="vert" dir="in"/>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73075" y="764704"/>
            <a:ext cx="8077200" cy="641350"/>
          </a:xfrm>
        </p:spPr>
        <p:txBody>
          <a:bodyPr/>
          <a:lstStyle/>
          <a:p>
            <a:r>
              <a:rPr lang="en-US" dirty="0" smtClean="0"/>
              <a:t>Example 1</a:t>
            </a:r>
          </a:p>
        </p:txBody>
      </p:sp>
      <p:sp>
        <p:nvSpPr>
          <p:cNvPr id="347139" name="Rectangle 3"/>
          <p:cNvSpPr>
            <a:spLocks noGrp="1" noChangeArrowheads="1"/>
          </p:cNvSpPr>
          <p:nvPr>
            <p:ph type="body" idx="1"/>
          </p:nvPr>
        </p:nvSpPr>
        <p:spPr>
          <a:xfrm>
            <a:off x="304800" y="1295400"/>
            <a:ext cx="8534400" cy="5334000"/>
          </a:xfrm>
        </p:spPr>
        <p:txBody>
          <a:bodyPr/>
          <a:lstStyle/>
          <a:p>
            <a:r>
              <a:rPr lang="en-US" sz="1800" dirty="0" smtClean="0"/>
              <a:t>Carry out the Union-Find algorithm for the following set of equivalences assuming there are 8 objects indexed by the values 1 through 8.</a:t>
            </a:r>
          </a:p>
          <a:p>
            <a:pPr algn="ctr">
              <a:buFontTx/>
              <a:buNone/>
            </a:pPr>
            <a:r>
              <a:rPr lang="en-US" sz="1800" dirty="0" smtClean="0"/>
              <a:t>	(1,2) , (1,3) , (2,4) , (4,5) , (6,7) , (8,7)</a:t>
            </a:r>
          </a:p>
          <a:p>
            <a:pPr>
              <a:buFontTx/>
              <a:buNone/>
            </a:pPr>
            <a:endParaRPr lang="en-US" sz="1800" dirty="0" smtClean="0"/>
          </a:p>
          <a:p>
            <a:pPr>
              <a:buFontTx/>
              <a:buNone/>
            </a:pPr>
            <a:endParaRPr lang="en-US" sz="1800" dirty="0"/>
          </a:p>
          <a:p>
            <a:pPr>
              <a:buFontTx/>
              <a:buNone/>
            </a:pPr>
            <a:endParaRPr lang="en-US" sz="1800" dirty="0" smtClean="0"/>
          </a:p>
          <a:p>
            <a:pPr>
              <a:buFontTx/>
              <a:buNone/>
            </a:pPr>
            <a:endParaRPr lang="en-US" sz="1800" dirty="0"/>
          </a:p>
          <a:p>
            <a:pPr>
              <a:buFontTx/>
              <a:buNone/>
            </a:pPr>
            <a:endParaRPr lang="en-US" sz="1800" dirty="0" smtClean="0"/>
          </a:p>
          <a:p>
            <a:pPr>
              <a:buFontTx/>
              <a:buNone/>
            </a:pPr>
            <a:endParaRPr lang="en-US" sz="1800" dirty="0"/>
          </a:p>
          <a:p>
            <a:pPr>
              <a:buFontTx/>
              <a:buNone/>
            </a:pPr>
            <a:endParaRPr lang="en-US" sz="1800" dirty="0" smtClean="0"/>
          </a:p>
          <a:p>
            <a:r>
              <a:rPr lang="en-US" sz="1800" dirty="0" smtClean="0"/>
              <a:t>What do you notice regarding the number of comparisons for carrying out the Union-Find operations?</a:t>
            </a: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8F9283A-50B7-4C67-9C25-8EE62A815D36}" type="slidenum">
              <a:rPr lang="en-US">
                <a:solidFill>
                  <a:srgbClr val="FFFF99"/>
                </a:solidFill>
                <a:latin typeface="Times New Roman" panose="02020603050405020304" pitchFamily="18" charset="0"/>
              </a:rPr>
              <a:pPr eaLnBrk="1" hangingPunct="1"/>
              <a:t>32</a:t>
            </a:fld>
            <a:endParaRPr lang="en-US">
              <a:solidFill>
                <a:srgbClr val="FFFF99"/>
              </a:solidFill>
              <a:latin typeface="Times New Roman" panose="02020603050405020304" pitchFamily="18" charset="0"/>
            </a:endParaRPr>
          </a:p>
        </p:txBody>
      </p:sp>
      <p:cxnSp>
        <p:nvCxnSpPr>
          <p:cNvPr id="5" name="Straight Connector 4"/>
          <p:cNvCxnSpPr/>
          <p:nvPr/>
        </p:nvCxnSpPr>
        <p:spPr bwMode="auto">
          <a:xfrm>
            <a:off x="473075" y="3246210"/>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6" name="Straight Connector 5"/>
          <p:cNvCxnSpPr/>
          <p:nvPr/>
        </p:nvCxnSpPr>
        <p:spPr bwMode="auto">
          <a:xfrm>
            <a:off x="473075" y="3622867"/>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7" name="Straight Connector 6"/>
          <p:cNvCxnSpPr/>
          <p:nvPr/>
        </p:nvCxnSpPr>
        <p:spPr bwMode="auto">
          <a:xfrm>
            <a:off x="473075" y="3999524"/>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8" name="Straight Connector 7"/>
          <p:cNvCxnSpPr/>
          <p:nvPr/>
        </p:nvCxnSpPr>
        <p:spPr bwMode="auto">
          <a:xfrm>
            <a:off x="473075" y="4376181"/>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9" name="Straight Connector 8"/>
          <p:cNvCxnSpPr/>
          <p:nvPr/>
        </p:nvCxnSpPr>
        <p:spPr bwMode="auto">
          <a:xfrm>
            <a:off x="473075" y="249289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0" name="Straight Connector 9"/>
          <p:cNvCxnSpPr/>
          <p:nvPr/>
        </p:nvCxnSpPr>
        <p:spPr bwMode="auto">
          <a:xfrm>
            <a:off x="473075" y="2869553"/>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1" name="Straight Connector 10"/>
          <p:cNvCxnSpPr/>
          <p:nvPr/>
        </p:nvCxnSpPr>
        <p:spPr bwMode="auto">
          <a:xfrm>
            <a:off x="467544" y="627054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2" name="Straight Connector 11"/>
          <p:cNvCxnSpPr/>
          <p:nvPr/>
        </p:nvCxnSpPr>
        <p:spPr bwMode="auto">
          <a:xfrm>
            <a:off x="467544" y="5517232"/>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3" name="Straight Connector 12"/>
          <p:cNvCxnSpPr/>
          <p:nvPr/>
        </p:nvCxnSpPr>
        <p:spPr bwMode="auto">
          <a:xfrm>
            <a:off x="467544" y="5893889"/>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347139">
                                            <p:txEl>
                                              <p:pRg st="9" end="9"/>
                                            </p:txEl>
                                          </p:spTgt>
                                        </p:tgtEl>
                                        <p:attrNameLst>
                                          <p:attrName>style.visibility</p:attrName>
                                        </p:attrNameLst>
                                      </p:cBhvr>
                                      <p:to>
                                        <p:strVal val="visible"/>
                                      </p:to>
                                    </p:set>
                                    <p:anim to="" calcmode="lin" valueType="num">
                                      <p:cBhvr>
                                        <p:cTn id="7" dur="1" fill="hold"/>
                                        <p:tgtEl>
                                          <p:spTgt spid="347139">
                                            <p:txEl>
                                              <p:pRg st="9" end="9"/>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73075" y="857250"/>
            <a:ext cx="8077200" cy="641350"/>
          </a:xfrm>
        </p:spPr>
        <p:txBody>
          <a:bodyPr/>
          <a:lstStyle/>
          <a:p>
            <a:r>
              <a:rPr lang="en-US" sz="4000" smtClean="0"/>
              <a:t>Improving Union-Find Algorithms</a:t>
            </a:r>
          </a:p>
        </p:txBody>
      </p:sp>
      <p:sp>
        <p:nvSpPr>
          <p:cNvPr id="26627" name="Rectangle 3"/>
          <p:cNvSpPr>
            <a:spLocks noGrp="1" noChangeArrowheads="1"/>
          </p:cNvSpPr>
          <p:nvPr>
            <p:ph type="body" idx="1"/>
          </p:nvPr>
        </p:nvSpPr>
        <p:spPr>
          <a:xfrm>
            <a:off x="685800" y="1447800"/>
            <a:ext cx="7772400" cy="1524000"/>
          </a:xfrm>
        </p:spPr>
        <p:txBody>
          <a:bodyPr/>
          <a:lstStyle/>
          <a:p>
            <a:r>
              <a:rPr lang="en-US" smtClean="0"/>
              <a:t>Union-By-Rank Heuristic</a:t>
            </a:r>
          </a:p>
          <a:p>
            <a:r>
              <a:rPr lang="en-US" smtClean="0"/>
              <a:t>Path Compression</a:t>
            </a: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5D24739-9F32-4E1D-8165-4695225D658E}" type="slidenum">
              <a:rPr lang="en-US">
                <a:solidFill>
                  <a:srgbClr val="FFFF99"/>
                </a:solidFill>
                <a:latin typeface="Times New Roman" panose="02020603050405020304" pitchFamily="18" charset="0"/>
              </a:rPr>
              <a:pPr eaLnBrk="1" hangingPunct="1"/>
              <a:t>33</a:t>
            </a:fld>
            <a:endParaRPr lang="en-US">
              <a:solidFill>
                <a:srgbClr val="FFFF99"/>
              </a:solidFill>
              <a:latin typeface="Times New Roman" panose="02020603050405020304" pitchFamily="18" charset="0"/>
            </a:endParaRPr>
          </a:p>
        </p:txBody>
      </p:sp>
    </p:spTree>
  </p:cSld>
  <p:clrMapOvr>
    <a:masterClrMapping/>
  </p:clrMapOvr>
  <p:transition>
    <p:split orient="vert" dir="in"/>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73075" y="857250"/>
            <a:ext cx="8077200" cy="641350"/>
          </a:xfrm>
        </p:spPr>
        <p:txBody>
          <a:bodyPr/>
          <a:lstStyle/>
          <a:p>
            <a:r>
              <a:rPr lang="en-US" smtClean="0"/>
              <a:t>Union by Rank Heuristic</a:t>
            </a:r>
          </a:p>
        </p:txBody>
      </p:sp>
      <p:sp>
        <p:nvSpPr>
          <p:cNvPr id="27651" name="Rectangle 3"/>
          <p:cNvSpPr>
            <a:spLocks noGrp="1" noChangeArrowheads="1"/>
          </p:cNvSpPr>
          <p:nvPr>
            <p:ph type="body" idx="1"/>
          </p:nvPr>
        </p:nvSpPr>
        <p:spPr>
          <a:xfrm>
            <a:off x="685800" y="1447800"/>
            <a:ext cx="7772400" cy="5181600"/>
          </a:xfrm>
        </p:spPr>
        <p:txBody>
          <a:bodyPr/>
          <a:lstStyle/>
          <a:p>
            <a:pPr>
              <a:lnSpc>
                <a:spcPct val="90000"/>
              </a:lnSpc>
            </a:pPr>
            <a:r>
              <a:rPr lang="en-US" smtClean="0">
                <a:sym typeface="Symbol" panose="05050102010706020507" pitchFamily="18" charset="2"/>
              </a:rPr>
              <a:t>Objective: Want to keep the depth small.</a:t>
            </a:r>
          </a:p>
          <a:p>
            <a:pPr>
              <a:lnSpc>
                <a:spcPct val="20000"/>
              </a:lnSpc>
              <a:buFontTx/>
              <a:buNone/>
            </a:pPr>
            <a:endParaRPr lang="en-US" smtClean="0">
              <a:sym typeface="Symbol" panose="05050102010706020507" pitchFamily="18" charset="2"/>
            </a:endParaRPr>
          </a:p>
          <a:p>
            <a:pPr>
              <a:lnSpc>
                <a:spcPct val="90000"/>
              </a:lnSpc>
            </a:pPr>
            <a:r>
              <a:rPr lang="en-US" smtClean="0">
                <a:sym typeface="Symbol" panose="05050102010706020507" pitchFamily="18" charset="2"/>
              </a:rPr>
              <a:t>Procedure: To carry out the union of the two trees rooted at x and y, respectively, make the root node of the tree with higher rank the root of the Union tree with one of its children being the root node of the other tree.</a:t>
            </a:r>
          </a:p>
          <a:p>
            <a:pPr lvl="1">
              <a:lnSpc>
                <a:spcPct val="90000"/>
              </a:lnSpc>
            </a:pPr>
            <a:r>
              <a:rPr lang="en-US" sz="2400" smtClean="0"/>
              <a:t>The rank of a node is the height of that node in the tree</a:t>
            </a:r>
          </a:p>
          <a:p>
            <a:pPr lvl="1">
              <a:lnSpc>
                <a:spcPct val="90000"/>
              </a:lnSpc>
            </a:pPr>
            <a:r>
              <a:rPr lang="en-US" sz="2400" smtClean="0"/>
              <a:t>When the ranks of the two root nodes are equal, make the root of the second tree the parent of the root of the first tree.</a:t>
            </a: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1D15238-09F9-4E1E-8EFE-FB2422E71176}" type="slidenum">
              <a:rPr lang="en-US">
                <a:solidFill>
                  <a:srgbClr val="FFFF99"/>
                </a:solidFill>
                <a:latin typeface="Times New Roman" panose="02020603050405020304" pitchFamily="18" charset="0"/>
              </a:rPr>
              <a:pPr eaLnBrk="1" hangingPunct="1"/>
              <a:t>34</a:t>
            </a:fld>
            <a:endParaRPr lang="en-US">
              <a:solidFill>
                <a:srgbClr val="FFFF99"/>
              </a:solidFill>
              <a:latin typeface="Times New Roman" panose="02020603050405020304" pitchFamily="18" charset="0"/>
            </a:endParaRPr>
          </a:p>
        </p:txBody>
      </p:sp>
    </p:spTree>
  </p:cSld>
  <p:clrMapOvr>
    <a:masterClrMapping/>
  </p:clrMapOvr>
  <p:transition>
    <p:split orient="vert" dir="in"/>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73075" y="857250"/>
            <a:ext cx="8077200" cy="641350"/>
          </a:xfrm>
        </p:spPr>
        <p:txBody>
          <a:bodyPr/>
          <a:lstStyle/>
          <a:p>
            <a:r>
              <a:rPr lang="en-US" smtClean="0"/>
              <a:t>Union by Rank Heuristic</a:t>
            </a:r>
          </a:p>
        </p:txBody>
      </p:sp>
      <p:sp>
        <p:nvSpPr>
          <p:cNvPr id="27651" name="Rectangle 3"/>
          <p:cNvSpPr>
            <a:spLocks noGrp="1" noChangeArrowheads="1"/>
          </p:cNvSpPr>
          <p:nvPr>
            <p:ph type="body" idx="1"/>
          </p:nvPr>
        </p:nvSpPr>
        <p:spPr>
          <a:xfrm>
            <a:off x="685800" y="1447800"/>
            <a:ext cx="7772400" cy="3421360"/>
          </a:xfrm>
        </p:spPr>
        <p:txBody>
          <a:bodyPr/>
          <a:lstStyle/>
          <a:p>
            <a:pPr>
              <a:lnSpc>
                <a:spcPct val="90000"/>
              </a:lnSpc>
            </a:pPr>
            <a:r>
              <a:rPr lang="en-US" dirty="0" smtClean="0">
                <a:sym typeface="Symbol" panose="05050102010706020507" pitchFamily="18" charset="2"/>
              </a:rPr>
              <a:t>Objective: Want to keep the depth small.</a:t>
            </a:r>
          </a:p>
          <a:p>
            <a:pPr>
              <a:lnSpc>
                <a:spcPct val="20000"/>
              </a:lnSpc>
              <a:buFontTx/>
              <a:buNone/>
            </a:pPr>
            <a:endParaRPr lang="en-US" dirty="0" smtClean="0">
              <a:sym typeface="Symbol" panose="05050102010706020507" pitchFamily="18" charset="2"/>
            </a:endParaRPr>
          </a:p>
          <a:p>
            <a:pPr>
              <a:lnSpc>
                <a:spcPct val="90000"/>
              </a:lnSpc>
            </a:pPr>
            <a:r>
              <a:rPr lang="en-US" dirty="0" smtClean="0">
                <a:sym typeface="Symbol" panose="05050102010706020507" pitchFamily="18" charset="2"/>
              </a:rPr>
              <a:t>Procedure: To carry out the union of the two trees rooted at x and y, respectively, make the root node of the tree with higher rank the root of the Union tree with one of its children being the root node of the other tree.</a:t>
            </a: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1D15238-09F9-4E1E-8EFE-FB2422E71176}" type="slidenum">
              <a:rPr lang="en-US">
                <a:solidFill>
                  <a:srgbClr val="FFFF99"/>
                </a:solidFill>
                <a:latin typeface="Times New Roman" panose="02020603050405020304" pitchFamily="18" charset="0"/>
              </a:rPr>
              <a:pPr eaLnBrk="1" hangingPunct="1"/>
              <a:t>35</a:t>
            </a:fld>
            <a:endParaRPr lang="en-US">
              <a:solidFill>
                <a:srgbClr val="FFFF99"/>
              </a:solidFill>
              <a:latin typeface="Times New Roman" panose="02020603050405020304" pitchFamily="18" charset="0"/>
            </a:endParaRPr>
          </a:p>
        </p:txBody>
      </p:sp>
      <p:sp>
        <p:nvSpPr>
          <p:cNvPr id="9" name="Oval 4"/>
          <p:cNvSpPr>
            <a:spLocks noChangeArrowheads="1"/>
          </p:cNvSpPr>
          <p:nvPr/>
        </p:nvSpPr>
        <p:spPr bwMode="auto">
          <a:xfrm>
            <a:off x="3224002" y="5373216"/>
            <a:ext cx="311830" cy="2596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1</a:t>
            </a:r>
            <a:endParaRPr lang="en-US" sz="1200" dirty="0"/>
          </a:p>
        </p:txBody>
      </p:sp>
      <p:sp>
        <p:nvSpPr>
          <p:cNvPr id="10" name="Oval 4"/>
          <p:cNvSpPr>
            <a:spLocks noChangeArrowheads="1"/>
          </p:cNvSpPr>
          <p:nvPr/>
        </p:nvSpPr>
        <p:spPr bwMode="auto">
          <a:xfrm>
            <a:off x="4001439" y="5373216"/>
            <a:ext cx="311830" cy="2596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3</a:t>
            </a:r>
            <a:endParaRPr lang="en-US" sz="1200" dirty="0"/>
          </a:p>
        </p:txBody>
      </p:sp>
      <p:sp>
        <p:nvSpPr>
          <p:cNvPr id="11" name="Oval 4"/>
          <p:cNvSpPr>
            <a:spLocks noChangeArrowheads="1"/>
          </p:cNvSpPr>
          <p:nvPr/>
        </p:nvSpPr>
        <p:spPr bwMode="auto">
          <a:xfrm>
            <a:off x="4778876" y="5373216"/>
            <a:ext cx="311830" cy="2596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5</a:t>
            </a:r>
            <a:endParaRPr lang="en-US" sz="1200" dirty="0"/>
          </a:p>
        </p:txBody>
      </p:sp>
      <p:sp>
        <p:nvSpPr>
          <p:cNvPr id="12" name="Oval 4"/>
          <p:cNvSpPr>
            <a:spLocks noChangeArrowheads="1"/>
          </p:cNvSpPr>
          <p:nvPr/>
        </p:nvSpPr>
        <p:spPr bwMode="auto">
          <a:xfrm>
            <a:off x="3224002" y="6051723"/>
            <a:ext cx="311830" cy="2596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2</a:t>
            </a:r>
            <a:endParaRPr lang="en-US" sz="1200" dirty="0"/>
          </a:p>
        </p:txBody>
      </p:sp>
      <p:sp>
        <p:nvSpPr>
          <p:cNvPr id="13" name="Oval 4"/>
          <p:cNvSpPr>
            <a:spLocks noChangeArrowheads="1"/>
          </p:cNvSpPr>
          <p:nvPr/>
        </p:nvSpPr>
        <p:spPr bwMode="auto">
          <a:xfrm>
            <a:off x="4001439" y="6051723"/>
            <a:ext cx="311830" cy="2596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4</a:t>
            </a:r>
            <a:endParaRPr lang="en-US" sz="1200" dirty="0"/>
          </a:p>
        </p:txBody>
      </p:sp>
      <p:sp>
        <p:nvSpPr>
          <p:cNvPr id="14" name="Oval 4"/>
          <p:cNvSpPr>
            <a:spLocks noChangeArrowheads="1"/>
          </p:cNvSpPr>
          <p:nvPr/>
        </p:nvSpPr>
        <p:spPr bwMode="auto">
          <a:xfrm>
            <a:off x="4778876" y="6051723"/>
            <a:ext cx="311830" cy="2596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6</a:t>
            </a:r>
            <a:endParaRPr lang="en-US" sz="1200" dirty="0"/>
          </a:p>
        </p:txBody>
      </p:sp>
      <p:sp>
        <p:nvSpPr>
          <p:cNvPr id="15" name="Oval 4"/>
          <p:cNvSpPr>
            <a:spLocks noChangeArrowheads="1"/>
          </p:cNvSpPr>
          <p:nvPr/>
        </p:nvSpPr>
        <p:spPr bwMode="auto">
          <a:xfrm>
            <a:off x="5556314" y="6051723"/>
            <a:ext cx="311830" cy="2596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8</a:t>
            </a:r>
            <a:endParaRPr lang="en-US" sz="1200" dirty="0"/>
          </a:p>
        </p:txBody>
      </p:sp>
      <p:sp>
        <p:nvSpPr>
          <p:cNvPr id="27" name="Oval 4"/>
          <p:cNvSpPr>
            <a:spLocks noChangeArrowheads="1"/>
          </p:cNvSpPr>
          <p:nvPr/>
        </p:nvSpPr>
        <p:spPr bwMode="auto">
          <a:xfrm>
            <a:off x="5556314" y="5373216"/>
            <a:ext cx="311830" cy="2596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7</a:t>
            </a:r>
            <a:endParaRPr lang="en-US" sz="1200" dirty="0"/>
          </a:p>
        </p:txBody>
      </p:sp>
      <p:sp>
        <p:nvSpPr>
          <p:cNvPr id="27657" name="Rectangle 27656"/>
          <p:cNvSpPr/>
          <p:nvPr/>
        </p:nvSpPr>
        <p:spPr>
          <a:xfrm>
            <a:off x="2575299" y="4684494"/>
            <a:ext cx="3993401" cy="369332"/>
          </a:xfrm>
          <a:prstGeom prst="rect">
            <a:avLst/>
          </a:prstGeom>
        </p:spPr>
        <p:txBody>
          <a:bodyPr wrap="none">
            <a:spAutoFit/>
          </a:bodyPr>
          <a:lstStyle/>
          <a:p>
            <a:r>
              <a:rPr lang="en-US" dirty="0"/>
              <a:t>(1,2) , (1,3) , (2,4) , (4,5) , (6,7) , (8,7)</a:t>
            </a:r>
          </a:p>
        </p:txBody>
      </p:sp>
    </p:spTree>
    <p:extLst>
      <p:ext uri="{BB962C8B-B14F-4D97-AF65-F5344CB8AC3E}">
        <p14:creationId xmlns:p14="http://schemas.microsoft.com/office/powerpoint/2010/main" val="3214048566"/>
      </p:ext>
    </p:extLst>
  </p:cSld>
  <p:clrMapOvr>
    <a:masterClrMapping/>
  </p:clrMapOvr>
  <p:transition>
    <p:split orient="vert" dir="in"/>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73075" y="857250"/>
            <a:ext cx="8077200" cy="641350"/>
          </a:xfrm>
        </p:spPr>
        <p:txBody>
          <a:bodyPr/>
          <a:lstStyle/>
          <a:p>
            <a:r>
              <a:rPr lang="en-US" smtClean="0"/>
              <a:t>Union by Rank Heuristic</a:t>
            </a:r>
          </a:p>
        </p:txBody>
      </p:sp>
      <p:sp>
        <p:nvSpPr>
          <p:cNvPr id="27651" name="Rectangle 3"/>
          <p:cNvSpPr>
            <a:spLocks noGrp="1" noChangeArrowheads="1"/>
          </p:cNvSpPr>
          <p:nvPr>
            <p:ph type="body" idx="1"/>
          </p:nvPr>
        </p:nvSpPr>
        <p:spPr>
          <a:xfrm>
            <a:off x="685800" y="1447800"/>
            <a:ext cx="8278688" cy="4717504"/>
          </a:xfrm>
        </p:spPr>
        <p:txBody>
          <a:bodyPr/>
          <a:lstStyle/>
          <a:p>
            <a:pPr>
              <a:lnSpc>
                <a:spcPct val="90000"/>
              </a:lnSpc>
            </a:pPr>
            <a:r>
              <a:rPr lang="en-US" dirty="0" smtClean="0">
                <a:sym typeface="Symbol" panose="05050102010706020507" pitchFamily="18" charset="2"/>
              </a:rPr>
              <a:t>Objective: Want to keep the depth small.</a:t>
            </a:r>
          </a:p>
          <a:p>
            <a:pPr marL="0" indent="0">
              <a:buNone/>
            </a:pPr>
            <a:endParaRPr lang="en-US" sz="2000" b="1" dirty="0" smtClean="0">
              <a:latin typeface="Courier New" panose="02070309020205020404" pitchFamily="49" charset="0"/>
              <a:cs typeface="Courier New" panose="02070309020205020404" pitchFamily="49" charset="0"/>
            </a:endParaRPr>
          </a:p>
          <a:p>
            <a:pPr marL="0" indent="0">
              <a:buNone/>
            </a:pPr>
            <a:r>
              <a:rPr lang="en-US" sz="2000" b="1" dirty="0" smtClean="0">
                <a:latin typeface="Courier New" panose="02070309020205020404" pitchFamily="49" charset="0"/>
                <a:cs typeface="Courier New" panose="02070309020205020404" pitchFamily="49" charset="0"/>
              </a:rPr>
              <a:t>Algorithm </a:t>
            </a:r>
            <a:r>
              <a:rPr lang="en-US" sz="2000" b="1" dirty="0">
                <a:latin typeface="Courier New" panose="02070309020205020404" pitchFamily="49" charset="0"/>
                <a:cs typeface="Courier New" panose="02070309020205020404" pitchFamily="49" charset="0"/>
              </a:rPr>
              <a:t>3.7 </a:t>
            </a:r>
            <a:r>
              <a:rPr lang="en-US" sz="2000" dirty="0" smtClean="0">
                <a:latin typeface="Courier New" panose="02070309020205020404" pitchFamily="49" charset="0"/>
                <a:cs typeface="Courier New" panose="02070309020205020404" pitchFamily="49" charset="0"/>
              </a:rPr>
              <a:t>UNION</a:t>
            </a:r>
          </a:p>
          <a:p>
            <a:pPr marL="0" indent="0">
              <a:buNone/>
            </a:pPr>
            <a:r>
              <a:rPr lang="en-US" sz="2000" b="1" dirty="0" smtClean="0">
                <a:latin typeface="Courier New" panose="02070309020205020404" pitchFamily="49" charset="0"/>
                <a:cs typeface="Courier New" panose="02070309020205020404" pitchFamily="49" charset="0"/>
              </a:rPr>
              <a:t>Input</a:t>
            </a:r>
            <a:r>
              <a:rPr lang="en-US" sz="2000" b="1" dirty="0">
                <a:latin typeface="Courier New" panose="02070309020205020404" pitchFamily="49" charset="0"/>
                <a:cs typeface="Courier New" panose="02070309020205020404" pitchFamily="49" charset="0"/>
              </a:rPr>
              <a:t>: </a:t>
            </a:r>
            <a:r>
              <a:rPr lang="en-US" sz="1800" dirty="0">
                <a:latin typeface="Courier New" panose="02070309020205020404" pitchFamily="49" charset="0"/>
                <a:cs typeface="Courier New" panose="02070309020205020404" pitchFamily="49" charset="0"/>
              </a:rPr>
              <a:t>Two elements </a:t>
            </a:r>
            <a:r>
              <a:rPr lang="en-US" sz="1800" i="1" dirty="0">
                <a:latin typeface="Courier New" panose="02070309020205020404" pitchFamily="49" charset="0"/>
                <a:cs typeface="Courier New" panose="02070309020205020404" pitchFamily="49" charset="0"/>
              </a:rPr>
              <a:t>x </a:t>
            </a:r>
            <a:r>
              <a:rPr lang="en-US" sz="1800" dirty="0">
                <a:latin typeface="Courier New" panose="02070309020205020404" pitchFamily="49" charset="0"/>
                <a:cs typeface="Courier New" panose="02070309020205020404" pitchFamily="49" charset="0"/>
              </a:rPr>
              <a:t>and </a:t>
            </a:r>
            <a:r>
              <a:rPr lang="en-US" sz="1800" i="1" dirty="0">
                <a:latin typeface="Courier New" panose="02070309020205020404" pitchFamily="49" charset="0"/>
                <a:cs typeface="Courier New" panose="02070309020205020404" pitchFamily="49" charset="0"/>
              </a:rPr>
              <a:t>y</a:t>
            </a:r>
          </a:p>
          <a:p>
            <a:pPr marL="0" indent="0">
              <a:buNone/>
            </a:pPr>
            <a:r>
              <a:rPr lang="en-US" sz="2000" b="1" dirty="0">
                <a:latin typeface="Courier New" panose="02070309020205020404" pitchFamily="49" charset="0"/>
                <a:cs typeface="Courier New" panose="02070309020205020404" pitchFamily="49" charset="0"/>
              </a:rPr>
              <a:t>Output: </a:t>
            </a:r>
            <a:r>
              <a:rPr lang="en-US" sz="1800" dirty="0">
                <a:latin typeface="Courier New" panose="02070309020205020404" pitchFamily="49" charset="0"/>
                <a:cs typeface="Courier New" panose="02070309020205020404" pitchFamily="49" charset="0"/>
              </a:rPr>
              <a:t>The union of the two trees containing </a:t>
            </a:r>
            <a:r>
              <a:rPr lang="en-US" sz="1800" i="1" dirty="0">
                <a:latin typeface="Courier New" panose="02070309020205020404" pitchFamily="49" charset="0"/>
                <a:cs typeface="Courier New" panose="02070309020205020404" pitchFamily="49" charset="0"/>
              </a:rPr>
              <a:t>x </a:t>
            </a:r>
            <a:r>
              <a:rPr lang="en-US" sz="1800" dirty="0">
                <a:latin typeface="Courier New" panose="02070309020205020404" pitchFamily="49" charset="0"/>
                <a:cs typeface="Courier New" panose="02070309020205020404" pitchFamily="49" charset="0"/>
              </a:rPr>
              <a:t>and </a:t>
            </a:r>
            <a:r>
              <a:rPr lang="en-US" sz="1800" i="1" dirty="0">
                <a:latin typeface="Courier New" panose="02070309020205020404" pitchFamily="49" charset="0"/>
                <a:cs typeface="Courier New" panose="02070309020205020404" pitchFamily="49" charset="0"/>
              </a:rPr>
              <a:t>y</a:t>
            </a:r>
            <a:r>
              <a:rPr lang="en-US" sz="1800" dirty="0" smtClean="0">
                <a:latin typeface="Courier New" panose="02070309020205020404" pitchFamily="49" charset="0"/>
                <a:cs typeface="Courier New" panose="02070309020205020404" pitchFamily="49" charset="0"/>
              </a:rPr>
              <a:t>.</a:t>
            </a:r>
          </a:p>
          <a:p>
            <a:pPr marL="0" indent="0">
              <a:buNone/>
            </a:pPr>
            <a:r>
              <a:rPr lang="en-US" sz="1800" dirty="0" smtClean="0">
                <a:latin typeface="Courier New" panose="02070309020205020404" pitchFamily="49" charset="0"/>
                <a:cs typeface="Courier New" panose="02070309020205020404" pitchFamily="49" charset="0"/>
              </a:rPr>
              <a:t> </a:t>
            </a:r>
          </a:p>
          <a:p>
            <a:pPr marL="0" indent="0">
              <a:buNone/>
            </a:pPr>
            <a:r>
              <a:rPr lang="en-US" sz="2000" dirty="0" smtClean="0">
                <a:latin typeface="Courier New" panose="02070309020205020404" pitchFamily="49" charset="0"/>
                <a:cs typeface="Courier New" panose="02070309020205020404" pitchFamily="49" charset="0"/>
              </a:rPr>
              <a:t>1</a:t>
            </a:r>
            <a:r>
              <a:rPr lang="en-US" sz="2000" dirty="0">
                <a:latin typeface="Courier New" panose="02070309020205020404" pitchFamily="49" charset="0"/>
                <a:cs typeface="Courier New" panose="02070309020205020404" pitchFamily="49" charset="0"/>
              </a:rPr>
              <a:t>. </a:t>
            </a:r>
            <a:r>
              <a:rPr lang="en-US" sz="2000" i="1" dirty="0" smtClean="0">
                <a:latin typeface="Courier New" panose="02070309020205020404" pitchFamily="49" charset="0"/>
                <a:cs typeface="Courier New" panose="02070309020205020404" pitchFamily="49" charset="0"/>
              </a:rPr>
              <a:t>u ← </a:t>
            </a:r>
            <a:r>
              <a:rPr lang="en-US" sz="2000" dirty="0" smtClean="0">
                <a:latin typeface="Courier New" panose="02070309020205020404" pitchFamily="49" charset="0"/>
                <a:cs typeface="Courier New" panose="02070309020205020404" pitchFamily="49" charset="0"/>
              </a:rPr>
              <a:t>FIND(</a:t>
            </a:r>
            <a:r>
              <a:rPr lang="en-US" sz="2000" i="1" dirty="0" smtClean="0">
                <a:latin typeface="Courier New" panose="02070309020205020404" pitchFamily="49" charset="0"/>
                <a:cs typeface="Courier New" panose="02070309020205020404" pitchFamily="49" charset="0"/>
              </a:rPr>
              <a:t>x</a:t>
            </a:r>
            <a:r>
              <a:rPr lang="en-US" sz="2000" dirty="0">
                <a:latin typeface="Courier New" panose="02070309020205020404" pitchFamily="49" charset="0"/>
                <a:cs typeface="Courier New" panose="02070309020205020404" pitchFamily="49" charset="0"/>
              </a:rPr>
              <a:t>); </a:t>
            </a:r>
            <a:r>
              <a:rPr lang="en-US" sz="2000" i="1" dirty="0" smtClean="0">
                <a:latin typeface="Courier New" panose="02070309020205020404" pitchFamily="49" charset="0"/>
                <a:cs typeface="Courier New" panose="02070309020205020404" pitchFamily="49" charset="0"/>
              </a:rPr>
              <a:t>v ← </a:t>
            </a:r>
            <a:r>
              <a:rPr lang="en-US" sz="2000" dirty="0" smtClean="0">
                <a:latin typeface="Courier New" panose="02070309020205020404" pitchFamily="49" charset="0"/>
                <a:cs typeface="Courier New" panose="02070309020205020404" pitchFamily="49" charset="0"/>
              </a:rPr>
              <a:t>FIND(</a:t>
            </a:r>
            <a:r>
              <a:rPr lang="en-US" sz="2000" i="1" dirty="0" smtClean="0">
                <a:latin typeface="Courier New" panose="02070309020205020404" pitchFamily="49" charset="0"/>
                <a:cs typeface="Courier New" panose="02070309020205020404" pitchFamily="49" charset="0"/>
              </a:rPr>
              <a:t>y</a:t>
            </a:r>
            <a:r>
              <a:rPr lang="en-US" sz="2000" dirty="0">
                <a:latin typeface="Courier New" panose="02070309020205020404" pitchFamily="49" charset="0"/>
                <a:cs typeface="Courier New" panose="02070309020205020404" pitchFamily="49" charset="0"/>
              </a:rPr>
              <a:t>)</a:t>
            </a:r>
          </a:p>
          <a:p>
            <a:pPr marL="0" indent="0">
              <a:buNone/>
            </a:pPr>
            <a:r>
              <a:rPr lang="en-US" sz="2000" dirty="0">
                <a:latin typeface="Courier New" panose="02070309020205020404" pitchFamily="49" charset="0"/>
                <a:cs typeface="Courier New" panose="02070309020205020404" pitchFamily="49" charset="0"/>
              </a:rPr>
              <a:t>2. </a:t>
            </a:r>
            <a:r>
              <a:rPr lang="en-US" sz="2000" b="1" dirty="0">
                <a:latin typeface="Courier New" panose="02070309020205020404" pitchFamily="49" charset="0"/>
                <a:cs typeface="Courier New" panose="02070309020205020404" pitchFamily="49" charset="0"/>
              </a:rPr>
              <a:t>if </a:t>
            </a:r>
            <a:r>
              <a:rPr lang="en-US" sz="2000" i="1" dirty="0">
                <a:latin typeface="Courier New" panose="02070309020205020404" pitchFamily="49" charset="0"/>
                <a:cs typeface="Courier New" panose="02070309020205020404" pitchFamily="49" charset="0"/>
              </a:rPr>
              <a:t>rank </a:t>
            </a:r>
            <a:r>
              <a:rPr lang="en-US" sz="2000" dirty="0">
                <a:latin typeface="Courier New" panose="02070309020205020404" pitchFamily="49" charset="0"/>
                <a:cs typeface="Courier New" panose="02070309020205020404" pitchFamily="49" charset="0"/>
              </a:rPr>
              <a:t>(</a:t>
            </a:r>
            <a:r>
              <a:rPr lang="en-US" sz="2000" i="1" dirty="0">
                <a:latin typeface="Courier New" panose="02070309020205020404" pitchFamily="49" charset="0"/>
                <a:cs typeface="Courier New" panose="02070309020205020404" pitchFamily="49" charset="0"/>
              </a:rPr>
              <a:t>u</a:t>
            </a:r>
            <a:r>
              <a:rPr lang="en-US" sz="2000" dirty="0">
                <a:latin typeface="Courier New" panose="02070309020205020404" pitchFamily="49" charset="0"/>
                <a:cs typeface="Courier New" panose="02070309020205020404" pitchFamily="49" charset="0"/>
              </a:rPr>
              <a:t>) </a:t>
            </a:r>
            <a:r>
              <a:rPr lang="en-US" sz="2000" i="1" dirty="0">
                <a:latin typeface="Courier New" panose="02070309020205020404" pitchFamily="49" charset="0"/>
                <a:cs typeface="Courier New" panose="02070309020205020404" pitchFamily="49" charset="0"/>
              </a:rPr>
              <a:t>≤ rank </a:t>
            </a:r>
            <a:r>
              <a:rPr lang="en-US" sz="2000" dirty="0">
                <a:latin typeface="Courier New" panose="02070309020205020404" pitchFamily="49" charset="0"/>
                <a:cs typeface="Courier New" panose="02070309020205020404" pitchFamily="49" charset="0"/>
              </a:rPr>
              <a:t>(</a:t>
            </a:r>
            <a:r>
              <a:rPr lang="en-US" sz="2000" i="1" dirty="0">
                <a:latin typeface="Courier New" panose="02070309020205020404" pitchFamily="49" charset="0"/>
                <a:cs typeface="Courier New" panose="02070309020205020404" pitchFamily="49" charset="0"/>
              </a:rPr>
              <a:t>v</a:t>
            </a:r>
            <a:r>
              <a:rPr lang="en-US" sz="2000" dirty="0">
                <a:latin typeface="Courier New" panose="02070309020205020404" pitchFamily="49" charset="0"/>
                <a:cs typeface="Courier New" panose="02070309020205020404" pitchFamily="49" charset="0"/>
              </a:rPr>
              <a:t>) </a:t>
            </a:r>
            <a:r>
              <a:rPr lang="en-US" sz="2000" b="1" dirty="0">
                <a:latin typeface="Courier New" panose="02070309020205020404" pitchFamily="49" charset="0"/>
                <a:cs typeface="Courier New" panose="02070309020205020404" pitchFamily="49" charset="0"/>
              </a:rPr>
              <a:t>then</a:t>
            </a:r>
          </a:p>
          <a:p>
            <a:pPr marL="0" indent="0">
              <a:buNone/>
            </a:pPr>
            <a:r>
              <a:rPr lang="en-US" sz="2000" dirty="0">
                <a:latin typeface="Courier New" panose="02070309020205020404" pitchFamily="49" charset="0"/>
                <a:cs typeface="Courier New" panose="02070309020205020404" pitchFamily="49" charset="0"/>
              </a:rPr>
              <a:t>3. </a:t>
            </a:r>
            <a:r>
              <a:rPr lang="en-US" sz="2000" dirty="0" smtClean="0">
                <a:latin typeface="Courier New" panose="02070309020205020404" pitchFamily="49" charset="0"/>
                <a:cs typeface="Courier New" panose="02070309020205020404" pitchFamily="49" charset="0"/>
              </a:rPr>
              <a:t>   </a:t>
            </a:r>
            <a:r>
              <a:rPr lang="en-US" sz="2000" i="1" dirty="0" smtClean="0">
                <a:latin typeface="Courier New" panose="02070309020205020404" pitchFamily="49" charset="0"/>
                <a:cs typeface="Courier New" panose="02070309020205020404" pitchFamily="49" charset="0"/>
              </a:rPr>
              <a:t>p</a:t>
            </a:r>
            <a:r>
              <a:rPr lang="en-US" sz="2000" dirty="0" smtClean="0">
                <a:latin typeface="Courier New" panose="02070309020205020404" pitchFamily="49" charset="0"/>
                <a:cs typeface="Courier New" panose="02070309020205020404" pitchFamily="49" charset="0"/>
              </a:rPr>
              <a:t>(</a:t>
            </a:r>
            <a:r>
              <a:rPr lang="en-US" sz="2000" i="1" dirty="0" smtClean="0">
                <a:latin typeface="Courier New" panose="02070309020205020404" pitchFamily="49" charset="0"/>
                <a:cs typeface="Courier New" panose="02070309020205020404" pitchFamily="49" charset="0"/>
              </a:rPr>
              <a:t>u</a:t>
            </a:r>
            <a:r>
              <a:rPr lang="en-US" sz="2000" dirty="0">
                <a:latin typeface="Courier New" panose="02070309020205020404" pitchFamily="49" charset="0"/>
                <a:cs typeface="Courier New" panose="02070309020205020404" pitchFamily="49" charset="0"/>
              </a:rPr>
              <a:t>)</a:t>
            </a:r>
            <a:r>
              <a:rPr lang="en-US" sz="2000" i="1" dirty="0">
                <a:latin typeface="Courier New" panose="02070309020205020404" pitchFamily="49" charset="0"/>
                <a:cs typeface="Courier New" panose="02070309020205020404" pitchFamily="49" charset="0"/>
              </a:rPr>
              <a:t>←v</a:t>
            </a:r>
          </a:p>
          <a:p>
            <a:pPr marL="0" indent="0">
              <a:buNone/>
            </a:pPr>
            <a:r>
              <a:rPr lang="en-US" sz="2000" dirty="0" smtClean="0">
                <a:latin typeface="Courier New" panose="02070309020205020404" pitchFamily="49" charset="0"/>
                <a:cs typeface="Courier New" panose="02070309020205020404" pitchFamily="49" charset="0"/>
              </a:rPr>
              <a:t>4.    </a:t>
            </a:r>
            <a:r>
              <a:rPr lang="en-US" sz="2000" b="1" dirty="0" smtClean="0">
                <a:latin typeface="Courier New" panose="02070309020205020404" pitchFamily="49" charset="0"/>
                <a:cs typeface="Courier New" panose="02070309020205020404" pitchFamily="49" charset="0"/>
              </a:rPr>
              <a:t>if </a:t>
            </a:r>
            <a:r>
              <a:rPr lang="en-US" sz="2000" i="1" dirty="0" smtClean="0">
                <a:latin typeface="Courier New" panose="02070309020205020404" pitchFamily="49" charset="0"/>
                <a:cs typeface="Courier New" panose="02070309020205020404" pitchFamily="49" charset="0"/>
              </a:rPr>
              <a:t>rank</a:t>
            </a:r>
            <a:r>
              <a:rPr lang="en-US" sz="2000" dirty="0" smtClean="0">
                <a:latin typeface="Courier New" panose="02070309020205020404" pitchFamily="49" charset="0"/>
                <a:cs typeface="Courier New" panose="02070309020205020404" pitchFamily="49" charset="0"/>
              </a:rPr>
              <a:t>(</a:t>
            </a:r>
            <a:r>
              <a:rPr lang="en-US" sz="2000" i="1" dirty="0" smtClean="0">
                <a:latin typeface="Courier New" panose="02070309020205020404" pitchFamily="49" charset="0"/>
                <a:cs typeface="Courier New" panose="02070309020205020404" pitchFamily="49" charset="0"/>
              </a:rPr>
              <a:t>u</a:t>
            </a:r>
            <a:r>
              <a:rPr lang="en-US" sz="2000" dirty="0">
                <a:latin typeface="Courier New" panose="02070309020205020404" pitchFamily="49" charset="0"/>
                <a:cs typeface="Courier New" panose="02070309020205020404" pitchFamily="49" charset="0"/>
              </a:rPr>
              <a:t>) = </a:t>
            </a:r>
            <a:r>
              <a:rPr lang="en-US" sz="2000" i="1" dirty="0" smtClean="0">
                <a:latin typeface="Courier New" panose="02070309020205020404" pitchFamily="49" charset="0"/>
                <a:cs typeface="Courier New" panose="02070309020205020404" pitchFamily="49" charset="0"/>
              </a:rPr>
              <a:t>rank</a:t>
            </a:r>
            <a:r>
              <a:rPr lang="en-US" sz="2000" dirty="0" smtClean="0">
                <a:latin typeface="Courier New" panose="02070309020205020404" pitchFamily="49" charset="0"/>
                <a:cs typeface="Courier New" panose="02070309020205020404" pitchFamily="49" charset="0"/>
              </a:rPr>
              <a:t>(</a:t>
            </a:r>
            <a:r>
              <a:rPr lang="en-US" sz="2000" i="1" dirty="0" smtClean="0">
                <a:latin typeface="Courier New" panose="02070309020205020404" pitchFamily="49" charset="0"/>
                <a:cs typeface="Courier New" panose="02070309020205020404" pitchFamily="49" charset="0"/>
              </a:rPr>
              <a:t>v</a:t>
            </a:r>
            <a:r>
              <a:rPr lang="en-US" sz="2000" dirty="0">
                <a:latin typeface="Courier New" panose="02070309020205020404" pitchFamily="49" charset="0"/>
                <a:cs typeface="Courier New" panose="02070309020205020404" pitchFamily="49" charset="0"/>
              </a:rPr>
              <a:t>) </a:t>
            </a:r>
            <a:r>
              <a:rPr lang="en-US" sz="2000" b="1" dirty="0">
                <a:latin typeface="Courier New" panose="02070309020205020404" pitchFamily="49" charset="0"/>
                <a:cs typeface="Courier New" panose="02070309020205020404" pitchFamily="49" charset="0"/>
              </a:rPr>
              <a:t>then </a:t>
            </a:r>
            <a:r>
              <a:rPr lang="en-US" sz="2000" i="1" dirty="0" smtClean="0">
                <a:latin typeface="Courier New" panose="02070309020205020404" pitchFamily="49" charset="0"/>
                <a:cs typeface="Courier New" panose="02070309020205020404" pitchFamily="49" charset="0"/>
              </a:rPr>
              <a:t>rank</a:t>
            </a:r>
            <a:r>
              <a:rPr lang="en-US" sz="2000" dirty="0" smtClean="0">
                <a:latin typeface="Courier New" panose="02070309020205020404" pitchFamily="49" charset="0"/>
                <a:cs typeface="Courier New" panose="02070309020205020404" pitchFamily="49" charset="0"/>
              </a:rPr>
              <a:t>(</a:t>
            </a:r>
            <a:r>
              <a:rPr lang="en-US" sz="2000" i="1" dirty="0" smtClean="0">
                <a:latin typeface="Courier New" panose="02070309020205020404" pitchFamily="49" charset="0"/>
                <a:cs typeface="Courier New" panose="02070309020205020404" pitchFamily="49" charset="0"/>
              </a:rPr>
              <a:t>v</a:t>
            </a:r>
            <a:r>
              <a:rPr lang="en-US" sz="2000" dirty="0" smtClean="0">
                <a:latin typeface="Courier New" panose="02070309020205020404" pitchFamily="49" charset="0"/>
                <a:cs typeface="Courier New" panose="02070309020205020404" pitchFamily="49" charset="0"/>
              </a:rPr>
              <a:t>) </a:t>
            </a:r>
            <a:r>
              <a:rPr lang="en-US" sz="2000" i="1" dirty="0" smtClean="0">
                <a:latin typeface="Courier New" panose="02070309020205020404" pitchFamily="49" charset="0"/>
                <a:cs typeface="Courier New" panose="02070309020205020404" pitchFamily="49" charset="0"/>
              </a:rPr>
              <a:t>← rank</a:t>
            </a:r>
            <a:r>
              <a:rPr lang="en-US" sz="2000" dirty="0" smtClean="0">
                <a:latin typeface="Courier New" panose="02070309020205020404" pitchFamily="49" charset="0"/>
                <a:cs typeface="Courier New" panose="02070309020205020404" pitchFamily="49" charset="0"/>
              </a:rPr>
              <a:t>(</a:t>
            </a:r>
            <a:r>
              <a:rPr lang="en-US" sz="2000" i="1" dirty="0" smtClean="0">
                <a:latin typeface="Courier New" panose="02070309020205020404" pitchFamily="49" charset="0"/>
                <a:cs typeface="Courier New" panose="02070309020205020404" pitchFamily="49" charset="0"/>
              </a:rPr>
              <a:t>v</a:t>
            </a:r>
            <a:r>
              <a:rPr lang="en-US" sz="2000" dirty="0">
                <a:latin typeface="Courier New" panose="02070309020205020404" pitchFamily="49" charset="0"/>
                <a:cs typeface="Courier New" panose="02070309020205020404" pitchFamily="49" charset="0"/>
              </a:rPr>
              <a:t>) + 1</a:t>
            </a:r>
          </a:p>
          <a:p>
            <a:pPr marL="0" indent="0">
              <a:buNone/>
            </a:pPr>
            <a:r>
              <a:rPr lang="en-US" sz="2000" dirty="0">
                <a:latin typeface="Courier New" panose="02070309020205020404" pitchFamily="49" charset="0"/>
                <a:cs typeface="Courier New" panose="02070309020205020404" pitchFamily="49" charset="0"/>
              </a:rPr>
              <a:t>5. </a:t>
            </a:r>
            <a:r>
              <a:rPr lang="en-US" sz="2000" b="1" dirty="0">
                <a:latin typeface="Courier New" panose="02070309020205020404" pitchFamily="49" charset="0"/>
                <a:cs typeface="Courier New" panose="02070309020205020404" pitchFamily="49" charset="0"/>
              </a:rPr>
              <a:t>else </a:t>
            </a:r>
            <a:r>
              <a:rPr lang="en-US" sz="2000" i="1" dirty="0">
                <a:latin typeface="Courier New" panose="02070309020205020404" pitchFamily="49" charset="0"/>
                <a:cs typeface="Courier New" panose="02070309020205020404" pitchFamily="49" charset="0"/>
              </a:rPr>
              <a:t>p</a:t>
            </a:r>
            <a:r>
              <a:rPr lang="en-US" sz="2000" dirty="0">
                <a:latin typeface="Courier New" panose="02070309020205020404" pitchFamily="49" charset="0"/>
                <a:cs typeface="Courier New" panose="02070309020205020404" pitchFamily="49" charset="0"/>
              </a:rPr>
              <a:t>(</a:t>
            </a:r>
            <a:r>
              <a:rPr lang="en-US" sz="2000" i="1" dirty="0">
                <a:latin typeface="Courier New" panose="02070309020205020404" pitchFamily="49" charset="0"/>
                <a:cs typeface="Courier New" panose="02070309020205020404" pitchFamily="49" charset="0"/>
              </a:rPr>
              <a:t>v</a:t>
            </a:r>
            <a:r>
              <a:rPr lang="en-US" sz="2000" dirty="0" smtClean="0">
                <a:latin typeface="Courier New" panose="02070309020205020404" pitchFamily="49" charset="0"/>
                <a:cs typeface="Courier New" panose="02070309020205020404" pitchFamily="49" charset="0"/>
              </a:rPr>
              <a:t>) </a:t>
            </a:r>
            <a:r>
              <a:rPr lang="en-US" sz="2000" i="1" dirty="0" smtClean="0">
                <a:latin typeface="Courier New" panose="02070309020205020404" pitchFamily="49" charset="0"/>
                <a:cs typeface="Courier New" panose="02070309020205020404" pitchFamily="49" charset="0"/>
              </a:rPr>
              <a:t>← u</a:t>
            </a:r>
            <a:endParaRPr lang="en-US" sz="2000" i="1" dirty="0">
              <a:latin typeface="Courier New" panose="02070309020205020404" pitchFamily="49" charset="0"/>
              <a:cs typeface="Courier New" panose="02070309020205020404" pitchFamily="49" charset="0"/>
            </a:endParaRPr>
          </a:p>
          <a:p>
            <a:pPr marL="0" indent="0">
              <a:buNone/>
            </a:pPr>
            <a:r>
              <a:rPr lang="en-US" sz="2000" dirty="0">
                <a:latin typeface="Courier New" panose="02070309020205020404" pitchFamily="49" charset="0"/>
                <a:cs typeface="Courier New" panose="02070309020205020404" pitchFamily="49" charset="0"/>
              </a:rPr>
              <a:t>6. </a:t>
            </a:r>
            <a:r>
              <a:rPr lang="en-US" sz="2000" b="1" dirty="0">
                <a:latin typeface="Courier New" panose="02070309020205020404" pitchFamily="49" charset="0"/>
                <a:cs typeface="Courier New" panose="02070309020205020404" pitchFamily="49" charset="0"/>
              </a:rPr>
              <a:t>end if</a:t>
            </a:r>
            <a:endParaRPr lang="en-US" sz="2000" dirty="0" smtClean="0">
              <a:latin typeface="Courier New" panose="02070309020205020404" pitchFamily="49" charset="0"/>
              <a:cs typeface="Courier New" panose="02070309020205020404" pitchFamily="49" charset="0"/>
              <a:sym typeface="Symbol" panose="05050102010706020507" pitchFamily="18" charset="2"/>
            </a:endParaRPr>
          </a:p>
          <a:p>
            <a:pPr>
              <a:lnSpc>
                <a:spcPct val="20000"/>
              </a:lnSpc>
              <a:buFontTx/>
              <a:buNone/>
            </a:pPr>
            <a:endParaRPr lang="en-US" sz="2000" dirty="0" smtClean="0">
              <a:sym typeface="Symbol" panose="05050102010706020507" pitchFamily="18" charset="2"/>
            </a:endParaRP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1D15238-09F9-4E1E-8EFE-FB2422E71176}" type="slidenum">
              <a:rPr lang="en-US">
                <a:solidFill>
                  <a:srgbClr val="FFFF99"/>
                </a:solidFill>
                <a:latin typeface="Times New Roman" panose="02020603050405020304" pitchFamily="18" charset="0"/>
              </a:rPr>
              <a:pPr eaLnBrk="1" hangingPunct="1"/>
              <a:t>36</a:t>
            </a:fld>
            <a:endParaRPr lang="en-US">
              <a:solidFill>
                <a:srgbClr val="FFFF99"/>
              </a:solidFill>
              <a:latin typeface="Times New Roman" panose="02020603050405020304" pitchFamily="18" charset="0"/>
            </a:endParaRPr>
          </a:p>
        </p:txBody>
      </p:sp>
    </p:spTree>
    <p:extLst>
      <p:ext uri="{BB962C8B-B14F-4D97-AF65-F5344CB8AC3E}">
        <p14:creationId xmlns:p14="http://schemas.microsoft.com/office/powerpoint/2010/main" val="3158419827"/>
      </p:ext>
    </p:extLst>
  </p:cSld>
  <p:clrMapOvr>
    <a:masterClrMapping/>
  </p:clrMapOvr>
  <p:transition>
    <p:split orient="vert" dir="in"/>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73075" y="857250"/>
            <a:ext cx="8077200" cy="641350"/>
          </a:xfrm>
        </p:spPr>
        <p:txBody>
          <a:bodyPr/>
          <a:lstStyle/>
          <a:p>
            <a:r>
              <a:rPr lang="en-US" smtClean="0"/>
              <a:t>Path Compression</a:t>
            </a:r>
          </a:p>
        </p:txBody>
      </p:sp>
      <p:sp>
        <p:nvSpPr>
          <p:cNvPr id="28675" name="Rectangle 3"/>
          <p:cNvSpPr>
            <a:spLocks noGrp="1" noChangeArrowheads="1"/>
          </p:cNvSpPr>
          <p:nvPr>
            <p:ph type="body" idx="1"/>
          </p:nvPr>
        </p:nvSpPr>
        <p:spPr>
          <a:xfrm>
            <a:off x="152400" y="1447800"/>
            <a:ext cx="8915400" cy="1909192"/>
          </a:xfrm>
        </p:spPr>
        <p:txBody>
          <a:bodyPr/>
          <a:lstStyle/>
          <a:p>
            <a:r>
              <a:rPr lang="en-US" sz="2800" dirty="0" smtClean="0"/>
              <a:t>In order to reduce the height of the tree further, during the FIND(x) operation, we can make each node on the path from x up to the child of the root all point to the root. This is called path compression</a:t>
            </a: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20A64BF-E9E7-46DE-B0F1-68212C41D938}" type="slidenum">
              <a:rPr lang="en-US">
                <a:solidFill>
                  <a:srgbClr val="FFFF99"/>
                </a:solidFill>
                <a:latin typeface="Times New Roman" panose="02020603050405020304" pitchFamily="18" charset="0"/>
              </a:rPr>
              <a:pPr eaLnBrk="1" hangingPunct="1"/>
              <a:t>37</a:t>
            </a:fld>
            <a:endParaRPr lang="en-US">
              <a:solidFill>
                <a:srgbClr val="FFFF99"/>
              </a:solidFill>
              <a:latin typeface="Times New Roman" panose="02020603050405020304" pitchFamily="18" charset="0"/>
            </a:endParaRPr>
          </a:p>
        </p:txBody>
      </p:sp>
      <p:sp>
        <p:nvSpPr>
          <p:cNvPr id="5" name="Oval 4"/>
          <p:cNvSpPr>
            <a:spLocks noChangeArrowheads="1"/>
          </p:cNvSpPr>
          <p:nvPr/>
        </p:nvSpPr>
        <p:spPr bwMode="auto">
          <a:xfrm>
            <a:off x="1054733" y="4406677"/>
            <a:ext cx="311830" cy="2596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1</a:t>
            </a:r>
            <a:endParaRPr lang="en-US" sz="1200" dirty="0"/>
          </a:p>
        </p:txBody>
      </p:sp>
      <p:sp>
        <p:nvSpPr>
          <p:cNvPr id="6" name="Oval 4"/>
          <p:cNvSpPr>
            <a:spLocks noChangeArrowheads="1"/>
          </p:cNvSpPr>
          <p:nvPr/>
        </p:nvSpPr>
        <p:spPr bwMode="auto">
          <a:xfrm>
            <a:off x="1832170" y="4406677"/>
            <a:ext cx="311830" cy="2596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3</a:t>
            </a:r>
            <a:endParaRPr lang="en-US" sz="1200" dirty="0"/>
          </a:p>
        </p:txBody>
      </p:sp>
      <p:sp>
        <p:nvSpPr>
          <p:cNvPr id="7" name="Oval 4"/>
          <p:cNvSpPr>
            <a:spLocks noChangeArrowheads="1"/>
          </p:cNvSpPr>
          <p:nvPr/>
        </p:nvSpPr>
        <p:spPr bwMode="auto">
          <a:xfrm>
            <a:off x="2609607" y="4406677"/>
            <a:ext cx="311830" cy="2596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5</a:t>
            </a:r>
            <a:endParaRPr lang="en-US" sz="1200" dirty="0"/>
          </a:p>
        </p:txBody>
      </p:sp>
      <p:sp>
        <p:nvSpPr>
          <p:cNvPr id="8" name="Oval 4"/>
          <p:cNvSpPr>
            <a:spLocks noChangeArrowheads="1"/>
          </p:cNvSpPr>
          <p:nvPr/>
        </p:nvSpPr>
        <p:spPr bwMode="auto">
          <a:xfrm>
            <a:off x="1054733" y="5085184"/>
            <a:ext cx="311830" cy="2596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2</a:t>
            </a:r>
            <a:endParaRPr lang="en-US" sz="1200" dirty="0"/>
          </a:p>
        </p:txBody>
      </p:sp>
      <p:sp>
        <p:nvSpPr>
          <p:cNvPr id="9" name="Oval 4"/>
          <p:cNvSpPr>
            <a:spLocks noChangeArrowheads="1"/>
          </p:cNvSpPr>
          <p:nvPr/>
        </p:nvSpPr>
        <p:spPr bwMode="auto">
          <a:xfrm>
            <a:off x="1832170" y="5085184"/>
            <a:ext cx="311830" cy="2596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4</a:t>
            </a:r>
            <a:endParaRPr lang="en-US" sz="1200" dirty="0"/>
          </a:p>
        </p:txBody>
      </p:sp>
      <p:sp>
        <p:nvSpPr>
          <p:cNvPr id="10" name="Oval 4"/>
          <p:cNvSpPr>
            <a:spLocks noChangeArrowheads="1"/>
          </p:cNvSpPr>
          <p:nvPr/>
        </p:nvSpPr>
        <p:spPr bwMode="auto">
          <a:xfrm>
            <a:off x="2609607" y="5085184"/>
            <a:ext cx="311830" cy="2596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6</a:t>
            </a:r>
            <a:endParaRPr lang="en-US" sz="1200" dirty="0"/>
          </a:p>
        </p:txBody>
      </p:sp>
      <p:sp>
        <p:nvSpPr>
          <p:cNvPr id="11" name="Oval 4"/>
          <p:cNvSpPr>
            <a:spLocks noChangeArrowheads="1"/>
          </p:cNvSpPr>
          <p:nvPr/>
        </p:nvSpPr>
        <p:spPr bwMode="auto">
          <a:xfrm>
            <a:off x="3387045" y="5085184"/>
            <a:ext cx="311830" cy="2596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8</a:t>
            </a:r>
            <a:endParaRPr lang="en-US" sz="1200" dirty="0"/>
          </a:p>
        </p:txBody>
      </p:sp>
      <p:sp>
        <p:nvSpPr>
          <p:cNvPr id="12" name="Oval 4"/>
          <p:cNvSpPr>
            <a:spLocks noChangeArrowheads="1"/>
          </p:cNvSpPr>
          <p:nvPr/>
        </p:nvSpPr>
        <p:spPr bwMode="auto">
          <a:xfrm>
            <a:off x="3387045" y="4406677"/>
            <a:ext cx="311830" cy="2596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7</a:t>
            </a:r>
            <a:endParaRPr lang="en-US" sz="1200" dirty="0"/>
          </a:p>
        </p:txBody>
      </p:sp>
      <p:sp>
        <p:nvSpPr>
          <p:cNvPr id="13" name="Rectangle 12"/>
          <p:cNvSpPr/>
          <p:nvPr/>
        </p:nvSpPr>
        <p:spPr>
          <a:xfrm>
            <a:off x="755576" y="3512502"/>
            <a:ext cx="3454792" cy="369332"/>
          </a:xfrm>
          <a:prstGeom prst="rect">
            <a:avLst/>
          </a:prstGeom>
        </p:spPr>
        <p:txBody>
          <a:bodyPr wrap="none">
            <a:spAutoFit/>
          </a:bodyPr>
          <a:lstStyle/>
          <a:p>
            <a:r>
              <a:rPr lang="en-US" dirty="0"/>
              <a:t>(1,2) , </a:t>
            </a:r>
            <a:r>
              <a:rPr lang="en-US" dirty="0" smtClean="0"/>
              <a:t>(3,4) </a:t>
            </a:r>
            <a:r>
              <a:rPr lang="en-US" dirty="0"/>
              <a:t>, </a:t>
            </a:r>
            <a:r>
              <a:rPr lang="en-US" dirty="0" smtClean="0"/>
              <a:t>(1,3) </a:t>
            </a:r>
            <a:r>
              <a:rPr lang="en-US" dirty="0"/>
              <a:t>, </a:t>
            </a:r>
            <a:r>
              <a:rPr lang="en-US" dirty="0" smtClean="0"/>
              <a:t>(5,6) </a:t>
            </a:r>
            <a:r>
              <a:rPr lang="en-US" dirty="0"/>
              <a:t>, </a:t>
            </a:r>
            <a:r>
              <a:rPr lang="en-US" dirty="0" smtClean="0"/>
              <a:t>(1,6)</a:t>
            </a:r>
            <a:endParaRPr lang="en-US" dirty="0"/>
          </a:p>
        </p:txBody>
      </p:sp>
      <p:sp>
        <p:nvSpPr>
          <p:cNvPr id="14" name="Oval 13"/>
          <p:cNvSpPr>
            <a:spLocks noChangeArrowheads="1"/>
          </p:cNvSpPr>
          <p:nvPr/>
        </p:nvSpPr>
        <p:spPr bwMode="auto">
          <a:xfrm>
            <a:off x="5264024" y="4406677"/>
            <a:ext cx="311830" cy="2596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1</a:t>
            </a:r>
            <a:endParaRPr lang="en-US" sz="1200" dirty="0"/>
          </a:p>
        </p:txBody>
      </p:sp>
      <p:sp>
        <p:nvSpPr>
          <p:cNvPr id="15" name="Oval 4"/>
          <p:cNvSpPr>
            <a:spLocks noChangeArrowheads="1"/>
          </p:cNvSpPr>
          <p:nvPr/>
        </p:nvSpPr>
        <p:spPr bwMode="auto">
          <a:xfrm>
            <a:off x="6041461" y="4406677"/>
            <a:ext cx="311830" cy="2596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3</a:t>
            </a:r>
            <a:endParaRPr lang="en-US" sz="1200" dirty="0"/>
          </a:p>
        </p:txBody>
      </p:sp>
      <p:sp>
        <p:nvSpPr>
          <p:cNvPr id="16" name="Oval 4"/>
          <p:cNvSpPr>
            <a:spLocks noChangeArrowheads="1"/>
          </p:cNvSpPr>
          <p:nvPr/>
        </p:nvSpPr>
        <p:spPr bwMode="auto">
          <a:xfrm>
            <a:off x="6818898" y="4406677"/>
            <a:ext cx="311830" cy="2596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5</a:t>
            </a:r>
            <a:endParaRPr lang="en-US" sz="1200" dirty="0"/>
          </a:p>
        </p:txBody>
      </p:sp>
      <p:sp>
        <p:nvSpPr>
          <p:cNvPr id="17" name="Oval 4"/>
          <p:cNvSpPr>
            <a:spLocks noChangeArrowheads="1"/>
          </p:cNvSpPr>
          <p:nvPr/>
        </p:nvSpPr>
        <p:spPr bwMode="auto">
          <a:xfrm>
            <a:off x="5264024" y="5085184"/>
            <a:ext cx="311830" cy="2596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2</a:t>
            </a:r>
            <a:endParaRPr lang="en-US" sz="1200" dirty="0"/>
          </a:p>
        </p:txBody>
      </p:sp>
      <p:sp>
        <p:nvSpPr>
          <p:cNvPr id="18" name="Oval 4"/>
          <p:cNvSpPr>
            <a:spLocks noChangeArrowheads="1"/>
          </p:cNvSpPr>
          <p:nvPr/>
        </p:nvSpPr>
        <p:spPr bwMode="auto">
          <a:xfrm>
            <a:off x="6041461" y="5085184"/>
            <a:ext cx="311830" cy="2596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4</a:t>
            </a:r>
            <a:endParaRPr lang="en-US" sz="1200" dirty="0"/>
          </a:p>
        </p:txBody>
      </p:sp>
      <p:sp>
        <p:nvSpPr>
          <p:cNvPr id="19" name="Oval 4"/>
          <p:cNvSpPr>
            <a:spLocks noChangeArrowheads="1"/>
          </p:cNvSpPr>
          <p:nvPr/>
        </p:nvSpPr>
        <p:spPr bwMode="auto">
          <a:xfrm>
            <a:off x="6818898" y="5085184"/>
            <a:ext cx="311830" cy="2596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6</a:t>
            </a:r>
            <a:endParaRPr lang="en-US" sz="1200" dirty="0"/>
          </a:p>
        </p:txBody>
      </p:sp>
      <p:sp>
        <p:nvSpPr>
          <p:cNvPr id="20" name="Oval 4"/>
          <p:cNvSpPr>
            <a:spLocks noChangeArrowheads="1"/>
          </p:cNvSpPr>
          <p:nvPr/>
        </p:nvSpPr>
        <p:spPr bwMode="auto">
          <a:xfrm>
            <a:off x="7596336" y="5085184"/>
            <a:ext cx="311830" cy="2596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8</a:t>
            </a:r>
            <a:endParaRPr lang="en-US" sz="1200" dirty="0"/>
          </a:p>
        </p:txBody>
      </p:sp>
      <p:sp>
        <p:nvSpPr>
          <p:cNvPr id="21" name="Oval 4"/>
          <p:cNvSpPr>
            <a:spLocks noChangeArrowheads="1"/>
          </p:cNvSpPr>
          <p:nvPr/>
        </p:nvSpPr>
        <p:spPr bwMode="auto">
          <a:xfrm>
            <a:off x="7596336" y="4406677"/>
            <a:ext cx="311830" cy="2596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7</a:t>
            </a:r>
            <a:endParaRPr lang="en-US" sz="1200" dirty="0"/>
          </a:p>
        </p:txBody>
      </p:sp>
    </p:spTree>
  </p:cSld>
  <p:clrMapOvr>
    <a:masterClrMapping/>
  </p:clrMapOvr>
  <p:transition>
    <p:split orient="vert" dir="in"/>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5613" y="744538"/>
            <a:ext cx="8226425" cy="898525"/>
          </a:xfrm>
        </p:spPr>
        <p:txBody>
          <a:bodyPr/>
          <a:lstStyle/>
          <a:p>
            <a:r>
              <a:rPr lang="en-US" dirty="0" smtClean="0">
                <a:latin typeface="Helvetica" panose="020B0604020202020204" pitchFamily="34" charset="0"/>
              </a:rPr>
              <a:t>Example 1</a:t>
            </a:r>
            <a:endParaRPr lang="en-US" dirty="0" smtClean="0">
              <a:latin typeface="Helvetica" panose="020B0604020202020204" pitchFamily="34" charset="0"/>
            </a:endParaRPr>
          </a:p>
        </p:txBody>
      </p:sp>
      <p:sp>
        <p:nvSpPr>
          <p:cNvPr id="29699" name="Rectangle 3"/>
          <p:cNvSpPr>
            <a:spLocks noGrp="1" noChangeArrowheads="1"/>
          </p:cNvSpPr>
          <p:nvPr>
            <p:ph type="body" idx="1"/>
          </p:nvPr>
        </p:nvSpPr>
        <p:spPr>
          <a:xfrm>
            <a:off x="381000" y="1295400"/>
            <a:ext cx="8529638" cy="5334000"/>
          </a:xfrm>
        </p:spPr>
        <p:txBody>
          <a:bodyPr/>
          <a:lstStyle/>
          <a:p>
            <a:pPr marL="609600" indent="-609600">
              <a:spcBef>
                <a:spcPct val="90000"/>
              </a:spcBef>
            </a:pPr>
            <a:r>
              <a:rPr lang="en-US" sz="2800" smtClean="0">
                <a:sym typeface="Symbol" panose="05050102010706020507" pitchFamily="18" charset="2"/>
              </a:rPr>
              <a:t>Using the union-by-rank heuristic and path compression, show the result from the following series of equivalences on a set of objects indexed by the values 1 through 16, assuming initially that each element in the set is in an equivalence class containing it alone. When the ranks of the two trees are equal, make the root of the tree containing the second object to be the root of the tree:</a:t>
            </a:r>
          </a:p>
          <a:p>
            <a:pPr marL="609600" indent="-609600">
              <a:spcBef>
                <a:spcPct val="90000"/>
              </a:spcBef>
              <a:buFontTx/>
              <a:buNone/>
            </a:pPr>
            <a:r>
              <a:rPr lang="en-US" sz="2800" smtClean="0">
                <a:sym typeface="Symbol" panose="05050102010706020507" pitchFamily="18" charset="2"/>
              </a:rPr>
              <a:t>	(1,3) (2,3) (4,5) (4,2) (10,12) (13,15) (13,10) (7,8) (9,11) (8,15) (11, 2) (4,7) (9,13)</a:t>
            </a: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CF38E4F-2E91-4586-9F5C-0CFCCD914B08}" type="slidenum">
              <a:rPr lang="en-US">
                <a:solidFill>
                  <a:srgbClr val="FFFF99"/>
                </a:solidFill>
                <a:latin typeface="Times New Roman" panose="02020603050405020304" pitchFamily="18" charset="0"/>
              </a:rPr>
              <a:pPr eaLnBrk="1" hangingPunct="1"/>
              <a:t>38</a:t>
            </a:fld>
            <a:endParaRPr lang="en-US">
              <a:solidFill>
                <a:srgbClr val="FFFF99"/>
              </a:solidFill>
              <a:latin typeface="Times New Roman" panose="02020603050405020304" pitchFamily="18" charset="0"/>
            </a:endParaRPr>
          </a:p>
        </p:txBody>
      </p:sp>
    </p:spTree>
  </p:cSld>
  <p:clrMapOvr>
    <a:masterClrMapping/>
  </p:clrMapOvr>
  <p:transition>
    <p:split orient="vert" dir="in"/>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5613" y="744538"/>
            <a:ext cx="8226425" cy="898525"/>
          </a:xfrm>
        </p:spPr>
        <p:txBody>
          <a:bodyPr/>
          <a:lstStyle/>
          <a:p>
            <a:r>
              <a:rPr lang="en-US" dirty="0" smtClean="0">
                <a:latin typeface="Helvetica" panose="020B0604020202020204" pitchFamily="34" charset="0"/>
              </a:rPr>
              <a:t>Example 2</a:t>
            </a:r>
            <a:endParaRPr lang="en-US" dirty="0" smtClean="0">
              <a:latin typeface="Helvetica" panose="020B0604020202020204" pitchFamily="34" charset="0"/>
            </a:endParaRPr>
          </a:p>
        </p:txBody>
      </p:sp>
      <p:sp>
        <p:nvSpPr>
          <p:cNvPr id="30723" name="Rectangle 3"/>
          <p:cNvSpPr>
            <a:spLocks noGrp="1" noChangeArrowheads="1"/>
          </p:cNvSpPr>
          <p:nvPr>
            <p:ph type="body" idx="1"/>
          </p:nvPr>
        </p:nvSpPr>
        <p:spPr>
          <a:xfrm>
            <a:off x="228600" y="1479376"/>
            <a:ext cx="8682038" cy="4685928"/>
          </a:xfrm>
        </p:spPr>
        <p:txBody>
          <a:bodyPr/>
          <a:lstStyle/>
          <a:p>
            <a:pPr marL="609600" indent="-609600">
              <a:spcBef>
                <a:spcPct val="90000"/>
              </a:spcBef>
            </a:pPr>
            <a:r>
              <a:rPr lang="en-US" sz="2800" dirty="0" smtClean="0">
                <a:sym typeface="Symbol" panose="05050102010706020507" pitchFamily="18" charset="2"/>
              </a:rPr>
              <a:t>Using the union-by-rank heuristic and path compression, show the result from the following series of equivalences on a set of objects indexed by the values 1 through 10, assuming initially that each element in the set is in an equivalence class containing it alone. When the ranks of the two trees are equal, make the root of the tree containing the second object to be the root of the tree:</a:t>
            </a:r>
          </a:p>
          <a:p>
            <a:pPr marL="609600" indent="-609600">
              <a:spcBef>
                <a:spcPct val="90000"/>
              </a:spcBef>
              <a:buFontTx/>
              <a:buNone/>
            </a:pPr>
            <a:r>
              <a:rPr lang="en-US" sz="2800" dirty="0" smtClean="0">
                <a:sym typeface="Symbol" panose="05050102010706020507" pitchFamily="18" charset="2"/>
              </a:rPr>
              <a:t>	(1,2) (3,4) (5,6) (7,8) (9,10) (2,4) (6,8) (2,6) (1,9)</a:t>
            </a: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2E441D5-4C67-4E5B-82C2-7ED0780CF7ED}" type="slidenum">
              <a:rPr lang="en-US">
                <a:solidFill>
                  <a:srgbClr val="FFFF99"/>
                </a:solidFill>
                <a:latin typeface="Times New Roman" panose="02020603050405020304" pitchFamily="18" charset="0"/>
              </a:rPr>
              <a:pPr eaLnBrk="1" hangingPunct="1"/>
              <a:t>39</a:t>
            </a:fld>
            <a:endParaRPr lang="en-US">
              <a:solidFill>
                <a:srgbClr val="FFFF99"/>
              </a:solidFill>
              <a:latin typeface="Times New Roman" panose="02020603050405020304" pitchFamily="18" charset="0"/>
            </a:endParaRPr>
          </a:p>
        </p:txBody>
      </p:sp>
    </p:spTree>
  </p:cSld>
  <p:clrMapOvr>
    <a:masterClrMapping/>
  </p:clrMapOvr>
  <p:transition>
    <p:split orient="vert"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73075" y="785813"/>
            <a:ext cx="8077200" cy="712787"/>
          </a:xfrm>
        </p:spPr>
        <p:txBody>
          <a:bodyPr/>
          <a:lstStyle/>
          <a:p>
            <a:r>
              <a:rPr lang="en-US" smtClean="0"/>
              <a:t>Example of a Min-Heap and Its Implementation</a:t>
            </a: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B1B38A9-DF12-4EF4-B85F-FD5DCB69AB52}" type="slidenum">
              <a:rPr lang="en-US">
                <a:solidFill>
                  <a:srgbClr val="FFFF99"/>
                </a:solidFill>
                <a:latin typeface="Times New Roman" panose="02020603050405020304" pitchFamily="18" charset="0"/>
              </a:rPr>
              <a:pPr eaLnBrk="1" hangingPunct="1"/>
              <a:t>4</a:t>
            </a:fld>
            <a:endParaRPr lang="en-US">
              <a:solidFill>
                <a:srgbClr val="FFFF99"/>
              </a:solidFill>
              <a:latin typeface="Times New Roman" panose="02020603050405020304" pitchFamily="18" charset="0"/>
            </a:endParaRPr>
          </a:p>
        </p:txBody>
      </p:sp>
      <p:grpSp>
        <p:nvGrpSpPr>
          <p:cNvPr id="7172" name="Group 3"/>
          <p:cNvGrpSpPr>
            <a:grpSpLocks/>
          </p:cNvGrpSpPr>
          <p:nvPr/>
        </p:nvGrpSpPr>
        <p:grpSpPr bwMode="auto">
          <a:xfrm>
            <a:off x="4357315" y="1524002"/>
            <a:ext cx="677863" cy="641351"/>
            <a:chOff x="2645" y="913"/>
            <a:chExt cx="427" cy="404"/>
          </a:xfrm>
        </p:grpSpPr>
        <p:sp>
          <p:nvSpPr>
            <p:cNvPr id="7234" name="Oval 4"/>
            <p:cNvSpPr>
              <a:spLocks noChangeArrowheads="1"/>
            </p:cNvSpPr>
            <p:nvPr/>
          </p:nvSpPr>
          <p:spPr bwMode="auto">
            <a:xfrm>
              <a:off x="2645" y="918"/>
              <a:ext cx="427" cy="39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7235" name="Text Box 5"/>
            <p:cNvSpPr txBox="1">
              <a:spLocks noChangeArrowheads="1"/>
            </p:cNvSpPr>
            <p:nvPr/>
          </p:nvSpPr>
          <p:spPr bwMode="auto">
            <a:xfrm>
              <a:off x="2728" y="913"/>
              <a:ext cx="260"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dirty="0"/>
                <a:t>2</a:t>
              </a:r>
            </a:p>
          </p:txBody>
        </p:sp>
      </p:grpSp>
      <p:grpSp>
        <p:nvGrpSpPr>
          <p:cNvPr id="7173" name="Group 6"/>
          <p:cNvGrpSpPr>
            <a:grpSpLocks/>
          </p:cNvGrpSpPr>
          <p:nvPr/>
        </p:nvGrpSpPr>
        <p:grpSpPr bwMode="auto">
          <a:xfrm>
            <a:off x="2223715" y="2700343"/>
            <a:ext cx="677863" cy="641351"/>
            <a:chOff x="1301" y="1777"/>
            <a:chExt cx="427" cy="404"/>
          </a:xfrm>
        </p:grpSpPr>
        <p:sp>
          <p:nvSpPr>
            <p:cNvPr id="7232" name="Oval 7"/>
            <p:cNvSpPr>
              <a:spLocks noChangeArrowheads="1"/>
            </p:cNvSpPr>
            <p:nvPr/>
          </p:nvSpPr>
          <p:spPr bwMode="auto">
            <a:xfrm>
              <a:off x="1301" y="1782"/>
              <a:ext cx="427" cy="39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7233" name="Text Box 8"/>
            <p:cNvSpPr txBox="1">
              <a:spLocks noChangeArrowheads="1"/>
            </p:cNvSpPr>
            <p:nvPr/>
          </p:nvSpPr>
          <p:spPr bwMode="auto">
            <a:xfrm>
              <a:off x="1384" y="1777"/>
              <a:ext cx="260"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t>4</a:t>
              </a:r>
            </a:p>
          </p:txBody>
        </p:sp>
      </p:grpSp>
      <p:grpSp>
        <p:nvGrpSpPr>
          <p:cNvPr id="7174" name="Group 9"/>
          <p:cNvGrpSpPr>
            <a:grpSpLocks/>
          </p:cNvGrpSpPr>
          <p:nvPr/>
        </p:nvGrpSpPr>
        <p:grpSpPr bwMode="auto">
          <a:xfrm>
            <a:off x="6711578" y="2700343"/>
            <a:ext cx="677862" cy="641351"/>
            <a:chOff x="4128" y="1777"/>
            <a:chExt cx="427" cy="404"/>
          </a:xfrm>
        </p:grpSpPr>
        <p:sp>
          <p:nvSpPr>
            <p:cNvPr id="7230" name="Oval 10"/>
            <p:cNvSpPr>
              <a:spLocks noChangeArrowheads="1"/>
            </p:cNvSpPr>
            <p:nvPr/>
          </p:nvSpPr>
          <p:spPr bwMode="auto">
            <a:xfrm>
              <a:off x="4128" y="1782"/>
              <a:ext cx="427" cy="39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7231" name="Text Box 11"/>
            <p:cNvSpPr txBox="1">
              <a:spLocks noChangeArrowheads="1"/>
            </p:cNvSpPr>
            <p:nvPr/>
          </p:nvSpPr>
          <p:spPr bwMode="auto">
            <a:xfrm>
              <a:off x="4139" y="1777"/>
              <a:ext cx="40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t>10</a:t>
              </a:r>
            </a:p>
          </p:txBody>
        </p:sp>
      </p:grpSp>
      <p:grpSp>
        <p:nvGrpSpPr>
          <p:cNvPr id="7175" name="Group 12"/>
          <p:cNvGrpSpPr>
            <a:grpSpLocks/>
          </p:cNvGrpSpPr>
          <p:nvPr/>
        </p:nvGrpSpPr>
        <p:grpSpPr bwMode="auto">
          <a:xfrm>
            <a:off x="2901578" y="4832358"/>
            <a:ext cx="677862" cy="641351"/>
            <a:chOff x="1728" y="3292"/>
            <a:chExt cx="427" cy="404"/>
          </a:xfrm>
        </p:grpSpPr>
        <p:sp>
          <p:nvSpPr>
            <p:cNvPr id="7228" name="Oval 13"/>
            <p:cNvSpPr>
              <a:spLocks noChangeArrowheads="1"/>
            </p:cNvSpPr>
            <p:nvPr/>
          </p:nvSpPr>
          <p:spPr bwMode="auto">
            <a:xfrm>
              <a:off x="1728" y="3297"/>
              <a:ext cx="427" cy="39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7229" name="Text Box 14"/>
            <p:cNvSpPr txBox="1">
              <a:spLocks noChangeArrowheads="1"/>
            </p:cNvSpPr>
            <p:nvPr/>
          </p:nvSpPr>
          <p:spPr bwMode="auto">
            <a:xfrm>
              <a:off x="1739" y="3292"/>
              <a:ext cx="40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t>14</a:t>
              </a:r>
            </a:p>
          </p:txBody>
        </p:sp>
      </p:grpSp>
      <p:grpSp>
        <p:nvGrpSpPr>
          <p:cNvPr id="7176" name="Group 15"/>
          <p:cNvGrpSpPr>
            <a:grpSpLocks/>
          </p:cNvGrpSpPr>
          <p:nvPr/>
        </p:nvGrpSpPr>
        <p:grpSpPr bwMode="auto">
          <a:xfrm>
            <a:off x="3739778" y="4832358"/>
            <a:ext cx="677862" cy="641351"/>
            <a:chOff x="2256" y="3292"/>
            <a:chExt cx="427" cy="404"/>
          </a:xfrm>
        </p:grpSpPr>
        <p:sp>
          <p:nvSpPr>
            <p:cNvPr id="7226" name="Oval 16"/>
            <p:cNvSpPr>
              <a:spLocks noChangeArrowheads="1"/>
            </p:cNvSpPr>
            <p:nvPr/>
          </p:nvSpPr>
          <p:spPr bwMode="auto">
            <a:xfrm>
              <a:off x="2256" y="3297"/>
              <a:ext cx="427" cy="39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7227" name="Text Box 17"/>
            <p:cNvSpPr txBox="1">
              <a:spLocks noChangeArrowheads="1"/>
            </p:cNvSpPr>
            <p:nvPr/>
          </p:nvSpPr>
          <p:spPr bwMode="auto">
            <a:xfrm>
              <a:off x="2339" y="3292"/>
              <a:ext cx="260"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t>9</a:t>
              </a:r>
            </a:p>
          </p:txBody>
        </p:sp>
      </p:grpSp>
      <p:grpSp>
        <p:nvGrpSpPr>
          <p:cNvPr id="7177" name="Group 18"/>
          <p:cNvGrpSpPr>
            <a:grpSpLocks/>
          </p:cNvGrpSpPr>
          <p:nvPr/>
        </p:nvGrpSpPr>
        <p:grpSpPr bwMode="auto">
          <a:xfrm>
            <a:off x="1453778" y="4832358"/>
            <a:ext cx="677862" cy="641351"/>
            <a:chOff x="816" y="3292"/>
            <a:chExt cx="427" cy="404"/>
          </a:xfrm>
        </p:grpSpPr>
        <p:sp>
          <p:nvSpPr>
            <p:cNvPr id="7224" name="Oval 19"/>
            <p:cNvSpPr>
              <a:spLocks noChangeArrowheads="1"/>
            </p:cNvSpPr>
            <p:nvPr/>
          </p:nvSpPr>
          <p:spPr bwMode="auto">
            <a:xfrm>
              <a:off x="816" y="3297"/>
              <a:ext cx="427" cy="39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7225" name="Text Box 20"/>
            <p:cNvSpPr txBox="1">
              <a:spLocks noChangeArrowheads="1"/>
            </p:cNvSpPr>
            <p:nvPr/>
          </p:nvSpPr>
          <p:spPr bwMode="auto">
            <a:xfrm>
              <a:off x="899" y="3292"/>
              <a:ext cx="260"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t>7</a:t>
              </a:r>
            </a:p>
          </p:txBody>
        </p:sp>
      </p:grpSp>
      <p:grpSp>
        <p:nvGrpSpPr>
          <p:cNvPr id="7178" name="Group 21"/>
          <p:cNvGrpSpPr>
            <a:grpSpLocks/>
          </p:cNvGrpSpPr>
          <p:nvPr/>
        </p:nvGrpSpPr>
        <p:grpSpPr bwMode="auto">
          <a:xfrm>
            <a:off x="615578" y="4832358"/>
            <a:ext cx="677862" cy="641351"/>
            <a:chOff x="288" y="3292"/>
            <a:chExt cx="427" cy="404"/>
          </a:xfrm>
        </p:grpSpPr>
        <p:sp>
          <p:nvSpPr>
            <p:cNvPr id="7222" name="Oval 22"/>
            <p:cNvSpPr>
              <a:spLocks noChangeArrowheads="1"/>
            </p:cNvSpPr>
            <p:nvPr/>
          </p:nvSpPr>
          <p:spPr bwMode="auto">
            <a:xfrm>
              <a:off x="288" y="3297"/>
              <a:ext cx="427" cy="39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7223" name="Text Box 23"/>
            <p:cNvSpPr txBox="1">
              <a:spLocks noChangeArrowheads="1"/>
            </p:cNvSpPr>
            <p:nvPr/>
          </p:nvSpPr>
          <p:spPr bwMode="auto">
            <a:xfrm>
              <a:off x="299" y="3292"/>
              <a:ext cx="40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t>22</a:t>
              </a:r>
            </a:p>
          </p:txBody>
        </p:sp>
      </p:grpSp>
      <p:grpSp>
        <p:nvGrpSpPr>
          <p:cNvPr id="7179" name="Group 24"/>
          <p:cNvGrpSpPr>
            <a:grpSpLocks/>
          </p:cNvGrpSpPr>
          <p:nvPr/>
        </p:nvGrpSpPr>
        <p:grpSpPr bwMode="auto">
          <a:xfrm>
            <a:off x="5187578" y="4832358"/>
            <a:ext cx="677862" cy="641351"/>
            <a:chOff x="3168" y="3292"/>
            <a:chExt cx="427" cy="404"/>
          </a:xfrm>
        </p:grpSpPr>
        <p:sp>
          <p:nvSpPr>
            <p:cNvPr id="7220" name="Oval 25"/>
            <p:cNvSpPr>
              <a:spLocks noChangeArrowheads="1"/>
            </p:cNvSpPr>
            <p:nvPr/>
          </p:nvSpPr>
          <p:spPr bwMode="auto">
            <a:xfrm>
              <a:off x="3168" y="3297"/>
              <a:ext cx="427" cy="39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7221" name="Text Box 26"/>
            <p:cNvSpPr txBox="1">
              <a:spLocks noChangeArrowheads="1"/>
            </p:cNvSpPr>
            <p:nvPr/>
          </p:nvSpPr>
          <p:spPr bwMode="auto">
            <a:xfrm>
              <a:off x="3179" y="3292"/>
              <a:ext cx="40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t>18</a:t>
              </a:r>
            </a:p>
          </p:txBody>
        </p:sp>
      </p:grpSp>
      <p:grpSp>
        <p:nvGrpSpPr>
          <p:cNvPr id="7180" name="Group 27"/>
          <p:cNvGrpSpPr>
            <a:grpSpLocks/>
          </p:cNvGrpSpPr>
          <p:nvPr/>
        </p:nvGrpSpPr>
        <p:grpSpPr bwMode="auto">
          <a:xfrm>
            <a:off x="6025778" y="4832358"/>
            <a:ext cx="677862" cy="641351"/>
            <a:chOff x="3696" y="3292"/>
            <a:chExt cx="427" cy="404"/>
          </a:xfrm>
        </p:grpSpPr>
        <p:sp>
          <p:nvSpPr>
            <p:cNvPr id="7218" name="Oval 28"/>
            <p:cNvSpPr>
              <a:spLocks noChangeArrowheads="1"/>
            </p:cNvSpPr>
            <p:nvPr/>
          </p:nvSpPr>
          <p:spPr bwMode="auto">
            <a:xfrm>
              <a:off x="3696" y="3297"/>
              <a:ext cx="427" cy="39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7219" name="Text Box 29"/>
            <p:cNvSpPr txBox="1">
              <a:spLocks noChangeArrowheads="1"/>
            </p:cNvSpPr>
            <p:nvPr/>
          </p:nvSpPr>
          <p:spPr bwMode="auto">
            <a:xfrm>
              <a:off x="3707" y="3292"/>
              <a:ext cx="40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t>12</a:t>
              </a:r>
            </a:p>
          </p:txBody>
        </p:sp>
      </p:grpSp>
      <p:grpSp>
        <p:nvGrpSpPr>
          <p:cNvPr id="7181" name="Group 30"/>
          <p:cNvGrpSpPr>
            <a:grpSpLocks/>
          </p:cNvGrpSpPr>
          <p:nvPr/>
        </p:nvGrpSpPr>
        <p:grpSpPr bwMode="auto">
          <a:xfrm>
            <a:off x="3320678" y="3765556"/>
            <a:ext cx="677862" cy="641351"/>
            <a:chOff x="1992" y="2565"/>
            <a:chExt cx="427" cy="404"/>
          </a:xfrm>
        </p:grpSpPr>
        <p:sp>
          <p:nvSpPr>
            <p:cNvPr id="7216" name="Oval 31"/>
            <p:cNvSpPr>
              <a:spLocks noChangeArrowheads="1"/>
            </p:cNvSpPr>
            <p:nvPr/>
          </p:nvSpPr>
          <p:spPr bwMode="auto">
            <a:xfrm>
              <a:off x="1992" y="2570"/>
              <a:ext cx="427" cy="39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7217" name="Text Box 32"/>
            <p:cNvSpPr txBox="1">
              <a:spLocks noChangeArrowheads="1"/>
            </p:cNvSpPr>
            <p:nvPr/>
          </p:nvSpPr>
          <p:spPr bwMode="auto">
            <a:xfrm>
              <a:off x="2075" y="2565"/>
              <a:ext cx="260"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t>5</a:t>
              </a:r>
            </a:p>
          </p:txBody>
        </p:sp>
      </p:grpSp>
      <p:grpSp>
        <p:nvGrpSpPr>
          <p:cNvPr id="7182" name="Group 33"/>
          <p:cNvGrpSpPr>
            <a:grpSpLocks/>
          </p:cNvGrpSpPr>
          <p:nvPr/>
        </p:nvGrpSpPr>
        <p:grpSpPr bwMode="auto">
          <a:xfrm>
            <a:off x="1034678" y="3765556"/>
            <a:ext cx="677862" cy="641351"/>
            <a:chOff x="552" y="2565"/>
            <a:chExt cx="427" cy="404"/>
          </a:xfrm>
        </p:grpSpPr>
        <p:sp>
          <p:nvSpPr>
            <p:cNvPr id="7214" name="Oval 34"/>
            <p:cNvSpPr>
              <a:spLocks noChangeArrowheads="1"/>
            </p:cNvSpPr>
            <p:nvPr/>
          </p:nvSpPr>
          <p:spPr bwMode="auto">
            <a:xfrm>
              <a:off x="552" y="2570"/>
              <a:ext cx="427" cy="39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7215" name="Text Box 35"/>
            <p:cNvSpPr txBox="1">
              <a:spLocks noChangeArrowheads="1"/>
            </p:cNvSpPr>
            <p:nvPr/>
          </p:nvSpPr>
          <p:spPr bwMode="auto">
            <a:xfrm>
              <a:off x="635" y="2565"/>
              <a:ext cx="260"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t>6</a:t>
              </a:r>
            </a:p>
          </p:txBody>
        </p:sp>
      </p:grpSp>
      <p:grpSp>
        <p:nvGrpSpPr>
          <p:cNvPr id="7183" name="Group 36"/>
          <p:cNvGrpSpPr>
            <a:grpSpLocks/>
          </p:cNvGrpSpPr>
          <p:nvPr/>
        </p:nvGrpSpPr>
        <p:grpSpPr bwMode="auto">
          <a:xfrm>
            <a:off x="5606678" y="3765556"/>
            <a:ext cx="677862" cy="641351"/>
            <a:chOff x="3432" y="2565"/>
            <a:chExt cx="427" cy="404"/>
          </a:xfrm>
        </p:grpSpPr>
        <p:sp>
          <p:nvSpPr>
            <p:cNvPr id="7212" name="Oval 37"/>
            <p:cNvSpPr>
              <a:spLocks noChangeArrowheads="1"/>
            </p:cNvSpPr>
            <p:nvPr/>
          </p:nvSpPr>
          <p:spPr bwMode="auto">
            <a:xfrm>
              <a:off x="3432" y="2570"/>
              <a:ext cx="427" cy="39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7213" name="Text Box 38"/>
            <p:cNvSpPr txBox="1">
              <a:spLocks noChangeArrowheads="1"/>
            </p:cNvSpPr>
            <p:nvPr/>
          </p:nvSpPr>
          <p:spPr bwMode="auto">
            <a:xfrm>
              <a:off x="3443" y="2565"/>
              <a:ext cx="40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t>11</a:t>
              </a:r>
            </a:p>
          </p:txBody>
        </p:sp>
      </p:grpSp>
      <p:grpSp>
        <p:nvGrpSpPr>
          <p:cNvPr id="7184" name="Group 39"/>
          <p:cNvGrpSpPr>
            <a:grpSpLocks/>
          </p:cNvGrpSpPr>
          <p:nvPr/>
        </p:nvGrpSpPr>
        <p:grpSpPr bwMode="auto">
          <a:xfrm>
            <a:off x="7854578" y="3765556"/>
            <a:ext cx="677862" cy="641351"/>
            <a:chOff x="4848" y="2565"/>
            <a:chExt cx="427" cy="404"/>
          </a:xfrm>
        </p:grpSpPr>
        <p:sp>
          <p:nvSpPr>
            <p:cNvPr id="7210" name="Oval 40"/>
            <p:cNvSpPr>
              <a:spLocks noChangeArrowheads="1"/>
            </p:cNvSpPr>
            <p:nvPr/>
          </p:nvSpPr>
          <p:spPr bwMode="auto">
            <a:xfrm>
              <a:off x="4848" y="2570"/>
              <a:ext cx="427" cy="39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7211" name="Text Box 41"/>
            <p:cNvSpPr txBox="1">
              <a:spLocks noChangeArrowheads="1"/>
            </p:cNvSpPr>
            <p:nvPr/>
          </p:nvSpPr>
          <p:spPr bwMode="auto">
            <a:xfrm>
              <a:off x="4859" y="2565"/>
              <a:ext cx="40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t>13</a:t>
              </a:r>
            </a:p>
          </p:txBody>
        </p:sp>
      </p:grpSp>
      <p:cxnSp>
        <p:nvCxnSpPr>
          <p:cNvPr id="7185" name="AutoShape 42"/>
          <p:cNvCxnSpPr>
            <a:cxnSpLocks noChangeShapeType="1"/>
            <a:stCxn id="7235" idx="2"/>
            <a:endCxn id="7233" idx="0"/>
          </p:cNvCxnSpPr>
          <p:nvPr/>
        </p:nvCxnSpPr>
        <p:spPr bwMode="auto">
          <a:xfrm flipH="1">
            <a:off x="2561853" y="2165350"/>
            <a:ext cx="2133600" cy="5349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186" name="AutoShape 43"/>
          <p:cNvCxnSpPr>
            <a:cxnSpLocks noChangeShapeType="1"/>
            <a:stCxn id="7235" idx="2"/>
            <a:endCxn id="7231" idx="0"/>
          </p:cNvCxnSpPr>
          <p:nvPr/>
        </p:nvCxnSpPr>
        <p:spPr bwMode="auto">
          <a:xfrm>
            <a:off x="4695453" y="2165350"/>
            <a:ext cx="2354262" cy="5349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187" name="AutoShape 44"/>
          <p:cNvCxnSpPr>
            <a:cxnSpLocks noChangeShapeType="1"/>
            <a:stCxn id="7233" idx="2"/>
            <a:endCxn id="7215" idx="0"/>
          </p:cNvCxnSpPr>
          <p:nvPr/>
        </p:nvCxnSpPr>
        <p:spPr bwMode="auto">
          <a:xfrm flipH="1">
            <a:off x="1372815" y="3341688"/>
            <a:ext cx="1189038" cy="423862"/>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188" name="AutoShape 45"/>
          <p:cNvCxnSpPr>
            <a:cxnSpLocks noChangeShapeType="1"/>
            <a:stCxn id="7233" idx="2"/>
            <a:endCxn id="7217" idx="0"/>
          </p:cNvCxnSpPr>
          <p:nvPr/>
        </p:nvCxnSpPr>
        <p:spPr bwMode="auto">
          <a:xfrm>
            <a:off x="2561853" y="3341688"/>
            <a:ext cx="1096962" cy="423862"/>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189" name="AutoShape 46"/>
          <p:cNvCxnSpPr>
            <a:cxnSpLocks noChangeShapeType="1"/>
            <a:stCxn id="7231" idx="2"/>
            <a:endCxn id="7213" idx="0"/>
          </p:cNvCxnSpPr>
          <p:nvPr/>
        </p:nvCxnSpPr>
        <p:spPr bwMode="auto">
          <a:xfrm flipH="1">
            <a:off x="5944815" y="3341688"/>
            <a:ext cx="1104900" cy="423862"/>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190" name="AutoShape 47"/>
          <p:cNvCxnSpPr>
            <a:cxnSpLocks noChangeShapeType="1"/>
            <a:stCxn id="7231" idx="2"/>
            <a:endCxn id="7211" idx="0"/>
          </p:cNvCxnSpPr>
          <p:nvPr/>
        </p:nvCxnSpPr>
        <p:spPr bwMode="auto">
          <a:xfrm>
            <a:off x="7049715" y="3341688"/>
            <a:ext cx="1143000" cy="423862"/>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191" name="AutoShape 48"/>
          <p:cNvCxnSpPr>
            <a:cxnSpLocks noChangeShapeType="1"/>
            <a:stCxn id="7215" idx="2"/>
            <a:endCxn id="7223" idx="0"/>
          </p:cNvCxnSpPr>
          <p:nvPr/>
        </p:nvCxnSpPr>
        <p:spPr bwMode="auto">
          <a:xfrm flipH="1">
            <a:off x="953715" y="4406900"/>
            <a:ext cx="419100" cy="42545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192" name="AutoShape 49"/>
          <p:cNvCxnSpPr>
            <a:cxnSpLocks noChangeShapeType="1"/>
            <a:stCxn id="7215" idx="2"/>
            <a:endCxn id="7225" idx="0"/>
          </p:cNvCxnSpPr>
          <p:nvPr/>
        </p:nvCxnSpPr>
        <p:spPr bwMode="auto">
          <a:xfrm>
            <a:off x="1372815" y="4406900"/>
            <a:ext cx="419100" cy="42545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193" name="AutoShape 50"/>
          <p:cNvCxnSpPr>
            <a:cxnSpLocks noChangeShapeType="1"/>
            <a:stCxn id="7217" idx="2"/>
            <a:endCxn id="7229" idx="0"/>
          </p:cNvCxnSpPr>
          <p:nvPr/>
        </p:nvCxnSpPr>
        <p:spPr bwMode="auto">
          <a:xfrm flipH="1">
            <a:off x="3239715" y="4406900"/>
            <a:ext cx="419100" cy="42545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194" name="AutoShape 51"/>
          <p:cNvCxnSpPr>
            <a:cxnSpLocks noChangeShapeType="1"/>
            <a:stCxn id="7217" idx="2"/>
            <a:endCxn id="7227" idx="0"/>
          </p:cNvCxnSpPr>
          <p:nvPr/>
        </p:nvCxnSpPr>
        <p:spPr bwMode="auto">
          <a:xfrm>
            <a:off x="3658815" y="4406900"/>
            <a:ext cx="419100" cy="42545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195" name="AutoShape 52"/>
          <p:cNvCxnSpPr>
            <a:cxnSpLocks noChangeShapeType="1"/>
            <a:stCxn id="7213" idx="2"/>
            <a:endCxn id="7221" idx="0"/>
          </p:cNvCxnSpPr>
          <p:nvPr/>
        </p:nvCxnSpPr>
        <p:spPr bwMode="auto">
          <a:xfrm flipH="1">
            <a:off x="5525715" y="4406900"/>
            <a:ext cx="419100" cy="42545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196" name="AutoShape 53"/>
          <p:cNvCxnSpPr>
            <a:cxnSpLocks noChangeShapeType="1"/>
            <a:stCxn id="7213" idx="2"/>
            <a:endCxn id="7219" idx="0"/>
          </p:cNvCxnSpPr>
          <p:nvPr/>
        </p:nvCxnSpPr>
        <p:spPr bwMode="auto">
          <a:xfrm>
            <a:off x="5944815" y="4406900"/>
            <a:ext cx="419100" cy="42545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Tree>
  </p:cSld>
  <p:clrMapOvr>
    <a:masterClrMapping/>
  </p:clrMapOvr>
  <p:transition>
    <p:split orient="vert" dir="in"/>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73075" y="857250"/>
            <a:ext cx="8385175" cy="641350"/>
          </a:xfrm>
        </p:spPr>
        <p:txBody>
          <a:bodyPr/>
          <a:lstStyle/>
          <a:p>
            <a:r>
              <a:rPr lang="en-US" sz="2400" b="1" smtClean="0"/>
              <a:t>Analysis of Union and Find Using Union By Rank Heuristic</a:t>
            </a:r>
          </a:p>
        </p:txBody>
      </p:sp>
      <p:sp>
        <p:nvSpPr>
          <p:cNvPr id="31747" name="Rectangle 3"/>
          <p:cNvSpPr>
            <a:spLocks noGrp="1" noChangeArrowheads="1"/>
          </p:cNvSpPr>
          <p:nvPr>
            <p:ph type="body" idx="1"/>
          </p:nvPr>
        </p:nvSpPr>
        <p:spPr>
          <a:xfrm>
            <a:off x="152400" y="1447800"/>
            <a:ext cx="8839200" cy="5181600"/>
          </a:xfrm>
        </p:spPr>
        <p:txBody>
          <a:bodyPr/>
          <a:lstStyle/>
          <a:p>
            <a:pPr>
              <a:lnSpc>
                <a:spcPct val="90000"/>
              </a:lnSpc>
            </a:pPr>
            <a:r>
              <a:rPr lang="en-US" sz="2800" dirty="0" smtClean="0"/>
              <a:t>Theorem: rank(parent(</a:t>
            </a:r>
            <a:r>
              <a:rPr lang="en-US" sz="2800" i="1" dirty="0" smtClean="0"/>
              <a:t>x</a:t>
            </a:r>
            <a:r>
              <a:rPr lang="en-US" sz="2800" dirty="0" smtClean="0"/>
              <a:t>)) </a:t>
            </a:r>
            <a:r>
              <a:rPr lang="en-US" sz="2800" dirty="0" smtClean="0">
                <a:sym typeface="Symbol" panose="05050102010706020507" pitchFamily="18" charset="2"/>
              </a:rPr>
              <a:t></a:t>
            </a:r>
            <a:r>
              <a:rPr lang="en-US" sz="2800" dirty="0" smtClean="0"/>
              <a:t> rank(</a:t>
            </a:r>
            <a:r>
              <a:rPr lang="en-US" sz="2800" i="1" dirty="0" smtClean="0"/>
              <a:t>x</a:t>
            </a:r>
            <a:r>
              <a:rPr lang="en-US" sz="2800" dirty="0" smtClean="0"/>
              <a:t>) + 1.</a:t>
            </a:r>
          </a:p>
          <a:p>
            <a:pPr lvl="2">
              <a:lnSpc>
                <a:spcPct val="90000"/>
              </a:lnSpc>
            </a:pPr>
            <a:r>
              <a:rPr lang="en-US" sz="2000" dirty="0" smtClean="0"/>
              <a:t>Proof</a:t>
            </a:r>
            <a:r>
              <a:rPr lang="en-US" sz="2000" dirty="0" smtClean="0"/>
              <a:t>:</a:t>
            </a:r>
            <a:endParaRPr lang="en-US" sz="2000" dirty="0" smtClean="0"/>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778B9CB-2C6B-4A2D-9B2D-873A62E8E71F}" type="slidenum">
              <a:rPr lang="en-US">
                <a:solidFill>
                  <a:srgbClr val="FFFF99"/>
                </a:solidFill>
                <a:latin typeface="Times New Roman" panose="02020603050405020304" pitchFamily="18" charset="0"/>
              </a:rPr>
              <a:pPr eaLnBrk="1" hangingPunct="1"/>
              <a:t>40</a:t>
            </a:fld>
            <a:endParaRPr lang="en-US">
              <a:solidFill>
                <a:srgbClr val="FFFF99"/>
              </a:solidFill>
              <a:latin typeface="Times New Roman" panose="02020603050405020304" pitchFamily="18" charset="0"/>
            </a:endParaRPr>
          </a:p>
        </p:txBody>
      </p:sp>
      <p:cxnSp>
        <p:nvCxnSpPr>
          <p:cNvPr id="5" name="Straight Connector 4"/>
          <p:cNvCxnSpPr/>
          <p:nvPr/>
        </p:nvCxnSpPr>
        <p:spPr bwMode="auto">
          <a:xfrm>
            <a:off x="385192" y="361511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6" name="Straight Connector 5"/>
          <p:cNvCxnSpPr/>
          <p:nvPr/>
        </p:nvCxnSpPr>
        <p:spPr bwMode="auto">
          <a:xfrm>
            <a:off x="385192" y="398789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7" name="Straight Connector 6"/>
          <p:cNvCxnSpPr/>
          <p:nvPr/>
        </p:nvCxnSpPr>
        <p:spPr bwMode="auto">
          <a:xfrm>
            <a:off x="385192" y="436067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8" name="Straight Connector 7"/>
          <p:cNvCxnSpPr/>
          <p:nvPr/>
        </p:nvCxnSpPr>
        <p:spPr bwMode="auto">
          <a:xfrm>
            <a:off x="385192" y="473345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9" name="Straight Connector 8"/>
          <p:cNvCxnSpPr/>
          <p:nvPr/>
        </p:nvCxnSpPr>
        <p:spPr bwMode="auto">
          <a:xfrm>
            <a:off x="385192" y="510623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0" name="Straight Connector 9"/>
          <p:cNvCxnSpPr/>
          <p:nvPr/>
        </p:nvCxnSpPr>
        <p:spPr bwMode="auto">
          <a:xfrm>
            <a:off x="385192" y="286955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1" name="Straight Connector 10"/>
          <p:cNvCxnSpPr/>
          <p:nvPr/>
        </p:nvCxnSpPr>
        <p:spPr bwMode="auto">
          <a:xfrm>
            <a:off x="385192" y="324233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2" name="Straight Connector 11"/>
          <p:cNvCxnSpPr/>
          <p:nvPr/>
        </p:nvCxnSpPr>
        <p:spPr bwMode="auto">
          <a:xfrm>
            <a:off x="385192" y="547901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3" name="Straight Connector 12"/>
          <p:cNvCxnSpPr/>
          <p:nvPr/>
        </p:nvCxnSpPr>
        <p:spPr bwMode="auto">
          <a:xfrm>
            <a:off x="385192" y="585179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4" name="Straight Connector 13"/>
          <p:cNvCxnSpPr/>
          <p:nvPr/>
        </p:nvCxnSpPr>
        <p:spPr bwMode="auto">
          <a:xfrm>
            <a:off x="385192" y="622457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5" name="Straight Connector 14"/>
          <p:cNvCxnSpPr/>
          <p:nvPr/>
        </p:nvCxnSpPr>
        <p:spPr bwMode="auto">
          <a:xfrm>
            <a:off x="385192" y="6597352"/>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7" name="Straight Connector 16"/>
          <p:cNvCxnSpPr/>
          <p:nvPr/>
        </p:nvCxnSpPr>
        <p:spPr bwMode="auto">
          <a:xfrm>
            <a:off x="395536" y="249289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spTree>
  </p:cSld>
  <p:clrMapOvr>
    <a:masterClrMapping/>
  </p:clrMapOvr>
  <p:transition>
    <p:split orient="vert" dir="in"/>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73075" y="857250"/>
            <a:ext cx="8385175" cy="641350"/>
          </a:xfrm>
        </p:spPr>
        <p:txBody>
          <a:bodyPr/>
          <a:lstStyle/>
          <a:p>
            <a:r>
              <a:rPr lang="en-US" sz="2400" b="1" smtClean="0"/>
              <a:t>Analysis of Union and Find Using Union By Rank Heuristic</a:t>
            </a:r>
          </a:p>
        </p:txBody>
      </p:sp>
      <p:sp>
        <p:nvSpPr>
          <p:cNvPr id="31747" name="Rectangle 3"/>
          <p:cNvSpPr>
            <a:spLocks noGrp="1" noChangeArrowheads="1"/>
          </p:cNvSpPr>
          <p:nvPr>
            <p:ph type="body" idx="1"/>
          </p:nvPr>
        </p:nvSpPr>
        <p:spPr>
          <a:xfrm>
            <a:off x="152400" y="1447800"/>
            <a:ext cx="8839200" cy="5181600"/>
          </a:xfrm>
        </p:spPr>
        <p:txBody>
          <a:bodyPr/>
          <a:lstStyle/>
          <a:p>
            <a:pPr>
              <a:lnSpc>
                <a:spcPct val="90000"/>
              </a:lnSpc>
            </a:pPr>
            <a:r>
              <a:rPr lang="en-US" sz="2800" dirty="0" smtClean="0"/>
              <a:t>Theorem</a:t>
            </a:r>
            <a:r>
              <a:rPr lang="en-US" sz="2800" dirty="0" smtClean="0"/>
              <a:t>: The value of rank(</a:t>
            </a:r>
            <a:r>
              <a:rPr lang="en-US" sz="2800" i="1" dirty="0" smtClean="0"/>
              <a:t>x</a:t>
            </a:r>
            <a:r>
              <a:rPr lang="en-US" sz="2800" dirty="0" smtClean="0"/>
              <a:t>) is initially zero and increases in subsequent union operations until </a:t>
            </a:r>
            <a:r>
              <a:rPr lang="en-US" sz="2800" i="1" dirty="0" smtClean="0"/>
              <a:t>x </a:t>
            </a:r>
            <a:r>
              <a:rPr lang="en-US" sz="2800" dirty="0" smtClean="0"/>
              <a:t>is no longer a root. Once </a:t>
            </a:r>
            <a:r>
              <a:rPr lang="en-US" sz="2800" i="1" dirty="0" smtClean="0"/>
              <a:t>x </a:t>
            </a:r>
            <a:r>
              <a:rPr lang="en-US" sz="2800" dirty="0" smtClean="0"/>
              <a:t>becomes a child of another node, its rank never changes.</a:t>
            </a:r>
          </a:p>
          <a:p>
            <a:pPr lvl="2">
              <a:lnSpc>
                <a:spcPct val="90000"/>
              </a:lnSpc>
            </a:pPr>
            <a:r>
              <a:rPr lang="en-US" sz="2000" dirty="0" smtClean="0"/>
              <a:t>Proof</a:t>
            </a:r>
            <a:r>
              <a:rPr lang="en-US" sz="2000" dirty="0" smtClean="0"/>
              <a:t>:</a:t>
            </a:r>
            <a:endParaRPr lang="en-US" sz="2000" dirty="0" smtClean="0"/>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778B9CB-2C6B-4A2D-9B2D-873A62E8E71F}" type="slidenum">
              <a:rPr lang="en-US">
                <a:solidFill>
                  <a:srgbClr val="FFFF99"/>
                </a:solidFill>
                <a:latin typeface="Times New Roman" panose="02020603050405020304" pitchFamily="18" charset="0"/>
              </a:rPr>
              <a:pPr eaLnBrk="1" hangingPunct="1"/>
              <a:t>41</a:t>
            </a:fld>
            <a:endParaRPr lang="en-US">
              <a:solidFill>
                <a:srgbClr val="FFFF99"/>
              </a:solidFill>
              <a:latin typeface="Times New Roman" panose="02020603050405020304" pitchFamily="18" charset="0"/>
            </a:endParaRPr>
          </a:p>
        </p:txBody>
      </p:sp>
      <p:cxnSp>
        <p:nvCxnSpPr>
          <p:cNvPr id="5" name="Straight Connector 4"/>
          <p:cNvCxnSpPr/>
          <p:nvPr/>
        </p:nvCxnSpPr>
        <p:spPr bwMode="auto">
          <a:xfrm>
            <a:off x="385192" y="361511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6" name="Straight Connector 5"/>
          <p:cNvCxnSpPr/>
          <p:nvPr/>
        </p:nvCxnSpPr>
        <p:spPr bwMode="auto">
          <a:xfrm>
            <a:off x="385192" y="398789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7" name="Straight Connector 6"/>
          <p:cNvCxnSpPr/>
          <p:nvPr/>
        </p:nvCxnSpPr>
        <p:spPr bwMode="auto">
          <a:xfrm>
            <a:off x="385192" y="436067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8" name="Straight Connector 7"/>
          <p:cNvCxnSpPr/>
          <p:nvPr/>
        </p:nvCxnSpPr>
        <p:spPr bwMode="auto">
          <a:xfrm>
            <a:off x="385192" y="473345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9" name="Straight Connector 8"/>
          <p:cNvCxnSpPr/>
          <p:nvPr/>
        </p:nvCxnSpPr>
        <p:spPr bwMode="auto">
          <a:xfrm>
            <a:off x="385192" y="510623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2" name="Straight Connector 11"/>
          <p:cNvCxnSpPr/>
          <p:nvPr/>
        </p:nvCxnSpPr>
        <p:spPr bwMode="auto">
          <a:xfrm>
            <a:off x="385192" y="547901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3" name="Straight Connector 12"/>
          <p:cNvCxnSpPr/>
          <p:nvPr/>
        </p:nvCxnSpPr>
        <p:spPr bwMode="auto">
          <a:xfrm>
            <a:off x="385192" y="585179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4" name="Straight Connector 13"/>
          <p:cNvCxnSpPr/>
          <p:nvPr/>
        </p:nvCxnSpPr>
        <p:spPr bwMode="auto">
          <a:xfrm>
            <a:off x="385192" y="622457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5" name="Straight Connector 14"/>
          <p:cNvCxnSpPr/>
          <p:nvPr/>
        </p:nvCxnSpPr>
        <p:spPr bwMode="auto">
          <a:xfrm>
            <a:off x="385192" y="6597352"/>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spTree>
    <p:extLst>
      <p:ext uri="{BB962C8B-B14F-4D97-AF65-F5344CB8AC3E}">
        <p14:creationId xmlns:p14="http://schemas.microsoft.com/office/powerpoint/2010/main" val="3468993829"/>
      </p:ext>
    </p:extLst>
  </p:cSld>
  <p:clrMapOvr>
    <a:masterClrMapping/>
  </p:clrMapOvr>
  <p:transition>
    <p:split orient="vert" dir="in"/>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73075" y="857250"/>
            <a:ext cx="8385175" cy="641350"/>
          </a:xfrm>
        </p:spPr>
        <p:txBody>
          <a:bodyPr/>
          <a:lstStyle/>
          <a:p>
            <a:r>
              <a:rPr lang="en-US" sz="2400" b="1" smtClean="0"/>
              <a:t>Analysis of Union and Find Using Union By Rank Heuristic</a:t>
            </a:r>
          </a:p>
        </p:txBody>
      </p:sp>
      <p:sp>
        <p:nvSpPr>
          <p:cNvPr id="31747" name="Rectangle 3"/>
          <p:cNvSpPr>
            <a:spLocks noGrp="1" noChangeArrowheads="1"/>
          </p:cNvSpPr>
          <p:nvPr>
            <p:ph type="body" idx="1"/>
          </p:nvPr>
        </p:nvSpPr>
        <p:spPr>
          <a:xfrm>
            <a:off x="152400" y="1447800"/>
            <a:ext cx="8839200" cy="5181600"/>
          </a:xfrm>
        </p:spPr>
        <p:txBody>
          <a:bodyPr/>
          <a:lstStyle/>
          <a:p>
            <a:pPr>
              <a:lnSpc>
                <a:spcPct val="90000"/>
              </a:lnSpc>
            </a:pPr>
            <a:r>
              <a:rPr lang="en-US" sz="2800" dirty="0" smtClean="0"/>
              <a:t>Lemma</a:t>
            </a:r>
            <a:r>
              <a:rPr lang="en-US" sz="2800" dirty="0" smtClean="0"/>
              <a:t>: The number of nodes in a tree with root </a:t>
            </a:r>
            <a:r>
              <a:rPr lang="en-US" sz="2800" i="1" dirty="0" smtClean="0"/>
              <a:t>x </a:t>
            </a:r>
            <a:r>
              <a:rPr lang="en-US" sz="2800" dirty="0" smtClean="0"/>
              <a:t>is at least 2</a:t>
            </a:r>
            <a:r>
              <a:rPr lang="en-US" sz="2800" i="1" baseline="30000" dirty="0" smtClean="0"/>
              <a:t>rank</a:t>
            </a:r>
            <a:r>
              <a:rPr lang="en-US" sz="2800" baseline="30000" dirty="0" smtClean="0"/>
              <a:t>(</a:t>
            </a:r>
            <a:r>
              <a:rPr lang="en-US" sz="2800" i="1" baseline="30000" dirty="0" smtClean="0"/>
              <a:t>x</a:t>
            </a:r>
            <a:r>
              <a:rPr lang="en-US" sz="2800" baseline="30000" dirty="0" smtClean="0"/>
              <a:t>)</a:t>
            </a:r>
            <a:r>
              <a:rPr lang="en-US" sz="2800" dirty="0" smtClean="0"/>
              <a:t> .</a:t>
            </a:r>
          </a:p>
          <a:p>
            <a:pPr lvl="2">
              <a:lnSpc>
                <a:spcPct val="90000"/>
              </a:lnSpc>
            </a:pPr>
            <a:r>
              <a:rPr lang="en-US" sz="2000" dirty="0" smtClean="0"/>
              <a:t>Proof</a:t>
            </a:r>
            <a:r>
              <a:rPr lang="en-US" sz="2000" dirty="0" smtClean="0"/>
              <a:t>:</a:t>
            </a:r>
            <a:endParaRPr lang="en-US" sz="2000" dirty="0" smtClean="0"/>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778B9CB-2C6B-4A2D-9B2D-873A62E8E71F}" type="slidenum">
              <a:rPr lang="en-US">
                <a:solidFill>
                  <a:srgbClr val="FFFF99"/>
                </a:solidFill>
                <a:latin typeface="Times New Roman" panose="02020603050405020304" pitchFamily="18" charset="0"/>
              </a:rPr>
              <a:pPr eaLnBrk="1" hangingPunct="1"/>
              <a:t>42</a:t>
            </a:fld>
            <a:endParaRPr lang="en-US">
              <a:solidFill>
                <a:srgbClr val="FFFF99"/>
              </a:solidFill>
              <a:latin typeface="Times New Roman" panose="02020603050405020304" pitchFamily="18" charset="0"/>
            </a:endParaRPr>
          </a:p>
        </p:txBody>
      </p:sp>
      <p:cxnSp>
        <p:nvCxnSpPr>
          <p:cNvPr id="5" name="Straight Connector 4"/>
          <p:cNvCxnSpPr/>
          <p:nvPr/>
        </p:nvCxnSpPr>
        <p:spPr bwMode="auto">
          <a:xfrm>
            <a:off x="385192" y="361511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6" name="Straight Connector 5"/>
          <p:cNvCxnSpPr/>
          <p:nvPr/>
        </p:nvCxnSpPr>
        <p:spPr bwMode="auto">
          <a:xfrm>
            <a:off x="385192" y="398789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7" name="Straight Connector 6"/>
          <p:cNvCxnSpPr/>
          <p:nvPr/>
        </p:nvCxnSpPr>
        <p:spPr bwMode="auto">
          <a:xfrm>
            <a:off x="385192" y="436067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8" name="Straight Connector 7"/>
          <p:cNvCxnSpPr/>
          <p:nvPr/>
        </p:nvCxnSpPr>
        <p:spPr bwMode="auto">
          <a:xfrm>
            <a:off x="385192" y="473345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9" name="Straight Connector 8"/>
          <p:cNvCxnSpPr/>
          <p:nvPr/>
        </p:nvCxnSpPr>
        <p:spPr bwMode="auto">
          <a:xfrm>
            <a:off x="385192" y="510623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0" name="Straight Connector 9"/>
          <p:cNvCxnSpPr/>
          <p:nvPr/>
        </p:nvCxnSpPr>
        <p:spPr bwMode="auto">
          <a:xfrm>
            <a:off x="385192" y="286955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1" name="Straight Connector 10"/>
          <p:cNvCxnSpPr/>
          <p:nvPr/>
        </p:nvCxnSpPr>
        <p:spPr bwMode="auto">
          <a:xfrm>
            <a:off x="385192" y="324233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2" name="Straight Connector 11"/>
          <p:cNvCxnSpPr/>
          <p:nvPr/>
        </p:nvCxnSpPr>
        <p:spPr bwMode="auto">
          <a:xfrm>
            <a:off x="385192" y="547901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3" name="Straight Connector 12"/>
          <p:cNvCxnSpPr/>
          <p:nvPr/>
        </p:nvCxnSpPr>
        <p:spPr bwMode="auto">
          <a:xfrm>
            <a:off x="385192" y="585179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4" name="Straight Connector 13"/>
          <p:cNvCxnSpPr/>
          <p:nvPr/>
        </p:nvCxnSpPr>
        <p:spPr bwMode="auto">
          <a:xfrm>
            <a:off x="385192" y="622457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5" name="Straight Connector 14"/>
          <p:cNvCxnSpPr/>
          <p:nvPr/>
        </p:nvCxnSpPr>
        <p:spPr bwMode="auto">
          <a:xfrm>
            <a:off x="385192" y="6597352"/>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spTree>
    <p:extLst>
      <p:ext uri="{BB962C8B-B14F-4D97-AF65-F5344CB8AC3E}">
        <p14:creationId xmlns:p14="http://schemas.microsoft.com/office/powerpoint/2010/main" val="3389734675"/>
      </p:ext>
    </p:extLst>
  </p:cSld>
  <p:clrMapOvr>
    <a:masterClrMapping/>
  </p:clrMapOvr>
  <p:transition>
    <p:split orient="vert" dir="in"/>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73075" y="857250"/>
            <a:ext cx="8385175" cy="641350"/>
          </a:xfrm>
        </p:spPr>
        <p:txBody>
          <a:bodyPr/>
          <a:lstStyle/>
          <a:p>
            <a:r>
              <a:rPr lang="en-US" sz="2400" b="1" smtClean="0"/>
              <a:t>Analysis of Union and Find Using Union By Rank Heuristic</a:t>
            </a:r>
          </a:p>
        </p:txBody>
      </p:sp>
      <p:sp>
        <p:nvSpPr>
          <p:cNvPr id="31747" name="Rectangle 3"/>
          <p:cNvSpPr>
            <a:spLocks noGrp="1" noChangeArrowheads="1"/>
          </p:cNvSpPr>
          <p:nvPr>
            <p:ph type="body" idx="1"/>
          </p:nvPr>
        </p:nvSpPr>
        <p:spPr>
          <a:xfrm>
            <a:off x="152400" y="1447800"/>
            <a:ext cx="8839200" cy="5181600"/>
          </a:xfrm>
        </p:spPr>
        <p:txBody>
          <a:bodyPr/>
          <a:lstStyle/>
          <a:p>
            <a:pPr>
              <a:lnSpc>
                <a:spcPct val="90000"/>
              </a:lnSpc>
            </a:pPr>
            <a:r>
              <a:rPr lang="en-US" sz="2800" dirty="0" smtClean="0"/>
              <a:t>Theorem</a:t>
            </a:r>
            <a:r>
              <a:rPr lang="en-US" sz="2800" dirty="0" smtClean="0"/>
              <a:t>: A sequence of </a:t>
            </a:r>
            <a:r>
              <a:rPr lang="en-US" sz="2800" i="1" dirty="0" smtClean="0"/>
              <a:t>m</a:t>
            </a:r>
            <a:r>
              <a:rPr lang="en-US" sz="2800" dirty="0" smtClean="0"/>
              <a:t> interspersed union-by-rank and find operations </a:t>
            </a:r>
            <a:r>
              <a:rPr lang="en-US" sz="2800" dirty="0" smtClean="0"/>
              <a:t>on </a:t>
            </a:r>
            <a:r>
              <a:rPr lang="en-US" sz="2800" i="1" dirty="0" smtClean="0"/>
              <a:t>n</a:t>
            </a:r>
            <a:r>
              <a:rPr lang="en-US" sz="2800" dirty="0" smtClean="0"/>
              <a:t> nodes costs </a:t>
            </a:r>
            <a:r>
              <a:rPr lang="en-US" sz="2800" dirty="0" smtClean="0">
                <a:sym typeface="Symbol" panose="05050102010706020507" pitchFamily="18" charset="2"/>
              </a:rPr>
              <a:t>O(</a:t>
            </a:r>
            <a:r>
              <a:rPr lang="en-US" sz="2800" i="1" dirty="0" smtClean="0">
                <a:sym typeface="Symbol" panose="05050102010706020507" pitchFamily="18" charset="2"/>
              </a:rPr>
              <a:t>m</a:t>
            </a:r>
            <a:r>
              <a:rPr lang="en-US" sz="2800" dirty="0" smtClean="0">
                <a:sym typeface="Symbol" panose="05050102010706020507" pitchFamily="18" charset="2"/>
              </a:rPr>
              <a:t> log</a:t>
            </a:r>
            <a:r>
              <a:rPr lang="en-US" sz="2800" i="1" dirty="0" smtClean="0">
                <a:sym typeface="Symbol" panose="05050102010706020507" pitchFamily="18" charset="2"/>
              </a:rPr>
              <a:t> n</a:t>
            </a:r>
            <a:r>
              <a:rPr lang="en-US" sz="2800" dirty="0" smtClean="0">
                <a:sym typeface="Symbol" panose="05050102010706020507" pitchFamily="18" charset="2"/>
              </a:rPr>
              <a:t> )</a:t>
            </a:r>
          </a:p>
          <a:p>
            <a:pPr lvl="2">
              <a:lnSpc>
                <a:spcPct val="90000"/>
              </a:lnSpc>
            </a:pPr>
            <a:r>
              <a:rPr lang="en-US" sz="2000" dirty="0" smtClean="0">
                <a:sym typeface="Symbol" panose="05050102010706020507" pitchFamily="18" charset="2"/>
              </a:rPr>
              <a:t>Proof:</a:t>
            </a: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778B9CB-2C6B-4A2D-9B2D-873A62E8E71F}" type="slidenum">
              <a:rPr lang="en-US">
                <a:solidFill>
                  <a:srgbClr val="FFFF99"/>
                </a:solidFill>
                <a:latin typeface="Times New Roman" panose="02020603050405020304" pitchFamily="18" charset="0"/>
              </a:rPr>
              <a:pPr eaLnBrk="1" hangingPunct="1"/>
              <a:t>43</a:t>
            </a:fld>
            <a:endParaRPr lang="en-US">
              <a:solidFill>
                <a:srgbClr val="FFFF99"/>
              </a:solidFill>
              <a:latin typeface="Times New Roman" panose="02020603050405020304" pitchFamily="18" charset="0"/>
            </a:endParaRPr>
          </a:p>
        </p:txBody>
      </p:sp>
      <p:cxnSp>
        <p:nvCxnSpPr>
          <p:cNvPr id="5" name="Straight Connector 4"/>
          <p:cNvCxnSpPr/>
          <p:nvPr/>
        </p:nvCxnSpPr>
        <p:spPr bwMode="auto">
          <a:xfrm>
            <a:off x="385192" y="361511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6" name="Straight Connector 5"/>
          <p:cNvCxnSpPr/>
          <p:nvPr/>
        </p:nvCxnSpPr>
        <p:spPr bwMode="auto">
          <a:xfrm>
            <a:off x="385192" y="398789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7" name="Straight Connector 6"/>
          <p:cNvCxnSpPr/>
          <p:nvPr/>
        </p:nvCxnSpPr>
        <p:spPr bwMode="auto">
          <a:xfrm>
            <a:off x="385192" y="436067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8" name="Straight Connector 7"/>
          <p:cNvCxnSpPr/>
          <p:nvPr/>
        </p:nvCxnSpPr>
        <p:spPr bwMode="auto">
          <a:xfrm>
            <a:off x="385192" y="473345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9" name="Straight Connector 8"/>
          <p:cNvCxnSpPr/>
          <p:nvPr/>
        </p:nvCxnSpPr>
        <p:spPr bwMode="auto">
          <a:xfrm>
            <a:off x="385192" y="510623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0" name="Straight Connector 9"/>
          <p:cNvCxnSpPr/>
          <p:nvPr/>
        </p:nvCxnSpPr>
        <p:spPr bwMode="auto">
          <a:xfrm>
            <a:off x="385192" y="286955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1" name="Straight Connector 10"/>
          <p:cNvCxnSpPr/>
          <p:nvPr/>
        </p:nvCxnSpPr>
        <p:spPr bwMode="auto">
          <a:xfrm>
            <a:off x="385192" y="324233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3" name="Straight Connector 12"/>
          <p:cNvCxnSpPr/>
          <p:nvPr/>
        </p:nvCxnSpPr>
        <p:spPr bwMode="auto">
          <a:xfrm>
            <a:off x="385192" y="547901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4" name="Straight Connector 13"/>
          <p:cNvCxnSpPr/>
          <p:nvPr/>
        </p:nvCxnSpPr>
        <p:spPr bwMode="auto">
          <a:xfrm>
            <a:off x="385192" y="585179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5" name="Straight Connector 14"/>
          <p:cNvCxnSpPr/>
          <p:nvPr/>
        </p:nvCxnSpPr>
        <p:spPr bwMode="auto">
          <a:xfrm>
            <a:off x="385192" y="622457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6" name="Straight Connector 15"/>
          <p:cNvCxnSpPr/>
          <p:nvPr/>
        </p:nvCxnSpPr>
        <p:spPr bwMode="auto">
          <a:xfrm>
            <a:off x="385192" y="6597352"/>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spTree>
    <p:extLst>
      <p:ext uri="{BB962C8B-B14F-4D97-AF65-F5344CB8AC3E}">
        <p14:creationId xmlns:p14="http://schemas.microsoft.com/office/powerpoint/2010/main" val="2730720592"/>
      </p:ext>
    </p:extLst>
  </p:cSld>
  <p:clrMapOvr>
    <a:masterClrMapping/>
  </p:clrMapOvr>
  <p:transition>
    <p:split orient="vert" dir="in"/>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585788"/>
            <a:ext cx="7772400" cy="1485900"/>
          </a:xfrm>
        </p:spPr>
        <p:txBody>
          <a:bodyPr/>
          <a:lstStyle/>
          <a:p>
            <a:r>
              <a:rPr lang="en-US" sz="2400" b="1" smtClean="0"/>
              <a:t>Time Complexity of Union and Find Using Union By Rank and Path Compression Heuristics</a:t>
            </a:r>
          </a:p>
        </p:txBody>
      </p:sp>
      <p:sp>
        <p:nvSpPr>
          <p:cNvPr id="32771" name="Rectangle 3"/>
          <p:cNvSpPr>
            <a:spLocks noGrp="1" noChangeArrowheads="1"/>
          </p:cNvSpPr>
          <p:nvPr>
            <p:ph type="body" idx="1"/>
          </p:nvPr>
        </p:nvSpPr>
        <p:spPr>
          <a:xfrm>
            <a:off x="685800" y="2057400"/>
            <a:ext cx="7772400" cy="4038600"/>
          </a:xfrm>
        </p:spPr>
        <p:txBody>
          <a:bodyPr/>
          <a:lstStyle/>
          <a:p>
            <a:pPr>
              <a:lnSpc>
                <a:spcPct val="90000"/>
              </a:lnSpc>
            </a:pPr>
            <a:r>
              <a:rPr lang="en-US" smtClean="0">
                <a:sym typeface="Symbol" panose="05050102010706020507" pitchFamily="18" charset="2"/>
              </a:rPr>
              <a:t>Theorem: A sequence of m interspersed union-by-rank and find operations using path compression costs O(</a:t>
            </a:r>
            <a:r>
              <a:rPr lang="en-US" i="1" smtClean="0">
                <a:sym typeface="Symbol" panose="05050102010706020507" pitchFamily="18" charset="2"/>
              </a:rPr>
              <a:t>m</a:t>
            </a:r>
            <a:r>
              <a:rPr lang="en-US" smtClean="0">
                <a:sym typeface="Symbol" panose="05050102010706020507" pitchFamily="18" charset="2"/>
              </a:rPr>
              <a:t> log</a:t>
            </a:r>
            <a:r>
              <a:rPr lang="en-US" baseline="30000" smtClean="0">
                <a:sym typeface="Symbol" panose="05050102010706020507" pitchFamily="18" charset="2"/>
              </a:rPr>
              <a:t>*</a:t>
            </a:r>
            <a:r>
              <a:rPr lang="en-US" smtClean="0">
                <a:sym typeface="Symbol" panose="05050102010706020507" pitchFamily="18" charset="2"/>
              </a:rPr>
              <a:t> </a:t>
            </a:r>
            <a:r>
              <a:rPr lang="en-US" i="1" smtClean="0">
                <a:sym typeface="Symbol" panose="05050102010706020507" pitchFamily="18" charset="2"/>
              </a:rPr>
              <a:t>n</a:t>
            </a:r>
            <a:r>
              <a:rPr lang="en-US" smtClean="0">
                <a:sym typeface="Symbol" panose="05050102010706020507" pitchFamily="18" charset="2"/>
              </a:rPr>
              <a:t>) operations, where</a:t>
            </a:r>
          </a:p>
          <a:p>
            <a:pPr lvl="1">
              <a:lnSpc>
                <a:spcPct val="90000"/>
              </a:lnSpc>
              <a:buFontTx/>
              <a:buNone/>
            </a:pPr>
            <a:r>
              <a:rPr lang="en-US" smtClean="0">
                <a:sym typeface="Symbol" panose="05050102010706020507" pitchFamily="18" charset="2"/>
              </a:rPr>
              <a:t>log</a:t>
            </a:r>
            <a:r>
              <a:rPr lang="en-US" baseline="30000" smtClean="0">
                <a:sym typeface="Symbol" panose="05050102010706020507" pitchFamily="18" charset="2"/>
              </a:rPr>
              <a:t>*</a:t>
            </a:r>
            <a:r>
              <a:rPr lang="en-US" smtClean="0">
                <a:sym typeface="Symbol" panose="05050102010706020507" pitchFamily="18" charset="2"/>
              </a:rPr>
              <a:t> </a:t>
            </a:r>
            <a:r>
              <a:rPr lang="en-US" i="1" smtClean="0">
                <a:sym typeface="Symbol" panose="05050102010706020507" pitchFamily="18" charset="2"/>
              </a:rPr>
              <a:t>n = </a:t>
            </a:r>
            <a:r>
              <a:rPr lang="en-US" smtClean="0">
                <a:sym typeface="Symbol" panose="05050102010706020507" pitchFamily="18" charset="2"/>
              </a:rPr>
              <a:t>min</a:t>
            </a:r>
            <a:r>
              <a:rPr lang="en-US" i="1" smtClean="0">
                <a:sym typeface="Symbol" panose="05050102010706020507" pitchFamily="18" charset="2"/>
              </a:rPr>
              <a:t> </a:t>
            </a:r>
            <a:r>
              <a:rPr lang="en-US" smtClean="0">
                <a:sym typeface="Symbol" panose="05050102010706020507" pitchFamily="18" charset="2"/>
              </a:rPr>
              <a:t>{</a:t>
            </a:r>
            <a:r>
              <a:rPr lang="en-US" i="1" smtClean="0">
                <a:sym typeface="Symbol" panose="05050102010706020507" pitchFamily="18" charset="2"/>
              </a:rPr>
              <a:t>i | </a:t>
            </a:r>
            <a:r>
              <a:rPr lang="en-US" smtClean="0">
                <a:sym typeface="Symbol" panose="05050102010706020507" pitchFamily="18" charset="2"/>
              </a:rPr>
              <a:t>log log …log</a:t>
            </a:r>
            <a:r>
              <a:rPr lang="en-US" i="1" smtClean="0">
                <a:sym typeface="Symbol" panose="05050102010706020507" pitchFamily="18" charset="2"/>
              </a:rPr>
              <a:t> n </a:t>
            </a:r>
            <a:r>
              <a:rPr lang="en-US" smtClean="0">
                <a:sym typeface="Symbol" panose="05050102010706020507" pitchFamily="18" charset="2"/>
              </a:rPr>
              <a:t></a:t>
            </a:r>
            <a:r>
              <a:rPr lang="en-US" i="1" smtClean="0">
                <a:sym typeface="Symbol" panose="05050102010706020507" pitchFamily="18" charset="2"/>
              </a:rPr>
              <a:t> </a:t>
            </a:r>
            <a:r>
              <a:rPr lang="en-US" smtClean="0">
                <a:sym typeface="Symbol" panose="05050102010706020507" pitchFamily="18" charset="2"/>
              </a:rPr>
              <a:t>1} for </a:t>
            </a:r>
            <a:r>
              <a:rPr lang="en-US" i="1" smtClean="0">
                <a:sym typeface="Symbol" panose="05050102010706020507" pitchFamily="18" charset="2"/>
              </a:rPr>
              <a:t>n</a:t>
            </a:r>
            <a:r>
              <a:rPr lang="en-US" smtClean="0">
                <a:sym typeface="Symbol" panose="05050102010706020507" pitchFamily="18" charset="2"/>
              </a:rPr>
              <a:t> &gt; 1</a:t>
            </a:r>
          </a:p>
          <a:p>
            <a:pPr>
              <a:lnSpc>
                <a:spcPct val="90000"/>
              </a:lnSpc>
              <a:buFontTx/>
              <a:buNone/>
            </a:pPr>
            <a:r>
              <a:rPr lang="en-US" smtClean="0">
                <a:sym typeface="Symbol" panose="05050102010706020507" pitchFamily="18" charset="2"/>
              </a:rPr>
              <a:t>              =  0                                      for </a:t>
            </a:r>
            <a:r>
              <a:rPr lang="en-US" i="1" smtClean="0">
                <a:sym typeface="Symbol" panose="05050102010706020507" pitchFamily="18" charset="2"/>
              </a:rPr>
              <a:t>n</a:t>
            </a:r>
            <a:r>
              <a:rPr lang="en-US" smtClean="0">
                <a:sym typeface="Symbol" panose="05050102010706020507" pitchFamily="18" charset="2"/>
              </a:rPr>
              <a:t>=0,1</a:t>
            </a:r>
          </a:p>
          <a:p>
            <a:pPr>
              <a:lnSpc>
                <a:spcPct val="90000"/>
              </a:lnSpc>
              <a:buFontTx/>
              <a:buNone/>
            </a:pPr>
            <a:endParaRPr lang="en-US" smtClean="0">
              <a:sym typeface="Symbol" panose="05050102010706020507" pitchFamily="18" charset="2"/>
            </a:endParaRPr>
          </a:p>
          <a:p>
            <a:pPr lvl="2">
              <a:lnSpc>
                <a:spcPct val="90000"/>
              </a:lnSpc>
            </a:pPr>
            <a:r>
              <a:rPr lang="en-US" b="1" smtClean="0"/>
              <a:t>Proof</a:t>
            </a:r>
            <a:r>
              <a:rPr lang="en-US" smtClean="0"/>
              <a:t>: Out of the scope of an undergraduate course!</a:t>
            </a:r>
          </a:p>
        </p:txBody>
      </p:sp>
      <p:sp>
        <p:nvSpPr>
          <p:cNvPr id="32772" name="AutoShape 4"/>
          <p:cNvSpPr>
            <a:spLocks/>
          </p:cNvSpPr>
          <p:nvPr/>
        </p:nvSpPr>
        <p:spPr bwMode="auto">
          <a:xfrm rot="-5400000">
            <a:off x="4381500" y="3725863"/>
            <a:ext cx="457200" cy="1905000"/>
          </a:xfrm>
          <a:prstGeom prst="leftBrace">
            <a:avLst>
              <a:gd name="adj1" fmla="val 34722"/>
              <a:gd name="adj2" fmla="val 53296"/>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32773" name="Text Box 5"/>
          <p:cNvSpPr txBox="1">
            <a:spLocks noChangeArrowheads="1"/>
          </p:cNvSpPr>
          <p:nvPr/>
        </p:nvSpPr>
        <p:spPr bwMode="auto">
          <a:xfrm>
            <a:off x="4206875" y="4830763"/>
            <a:ext cx="1279525"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3200" i="1"/>
              <a:t>i</a:t>
            </a:r>
            <a:r>
              <a:rPr lang="en-US" sz="3200"/>
              <a:t> times</a:t>
            </a:r>
          </a:p>
        </p:txBody>
      </p:sp>
      <p:sp>
        <p:nvSpPr>
          <p:cNvPr id="6" name="Slide Number Placeholder 5"/>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3C22C15-FAA6-4C7B-B796-9CC6075AE8E7}" type="slidenum">
              <a:rPr lang="en-US">
                <a:solidFill>
                  <a:srgbClr val="FFFF99"/>
                </a:solidFill>
                <a:latin typeface="Times New Roman" panose="02020603050405020304" pitchFamily="18" charset="0"/>
              </a:rPr>
              <a:pPr eaLnBrk="1" hangingPunct="1"/>
              <a:t>44</a:t>
            </a:fld>
            <a:endParaRPr lang="en-US">
              <a:solidFill>
                <a:srgbClr val="FFFF99"/>
              </a:solidFill>
              <a:latin typeface="Times New Roman" panose="02020603050405020304" pitchFamily="18" charset="0"/>
            </a:endParaRPr>
          </a:p>
        </p:txBody>
      </p:sp>
    </p:spTree>
  </p:cSld>
  <p:clrMapOvr>
    <a:masterClrMapping/>
  </p:clrMapOvr>
  <p:transition>
    <p:split orient="vert" dir="in"/>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Slide Number Placeholder 3"/>
          <p:cNvSpPr>
            <a:spLocks noGrp="1"/>
          </p:cNvSpPr>
          <p:nvPr>
            <p:ph type="sldNum" sz="quarter" idx="10"/>
          </p:nvPr>
        </p:nvSpPr>
        <p:spPr/>
        <p:txBody>
          <a:bodyPr/>
          <a:lstStyle/>
          <a:p>
            <a:fld id="{516CA0F8-EA47-4EAB-BDD7-53D9DE259BB4}" type="slidenum">
              <a:rPr lang="en-US" smtClean="0"/>
              <a:pPr/>
              <a:t>45</a:t>
            </a:fld>
            <a:endParaRPr lang="en-US"/>
          </a:p>
        </p:txBody>
      </p:sp>
      <p:cxnSp>
        <p:nvCxnSpPr>
          <p:cNvPr id="5" name="Straight Connector 4"/>
          <p:cNvCxnSpPr/>
          <p:nvPr/>
        </p:nvCxnSpPr>
        <p:spPr bwMode="auto">
          <a:xfrm>
            <a:off x="337182" y="2382114"/>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6" name="Straight Connector 5"/>
          <p:cNvCxnSpPr/>
          <p:nvPr/>
        </p:nvCxnSpPr>
        <p:spPr bwMode="auto">
          <a:xfrm>
            <a:off x="337182" y="2758771"/>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7" name="Straight Connector 6"/>
          <p:cNvCxnSpPr/>
          <p:nvPr/>
        </p:nvCxnSpPr>
        <p:spPr bwMode="auto">
          <a:xfrm>
            <a:off x="337182" y="3135428"/>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8" name="Straight Connector 7"/>
          <p:cNvCxnSpPr/>
          <p:nvPr/>
        </p:nvCxnSpPr>
        <p:spPr bwMode="auto">
          <a:xfrm>
            <a:off x="337182" y="3512085"/>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9" name="Straight Connector 8"/>
          <p:cNvCxnSpPr/>
          <p:nvPr/>
        </p:nvCxnSpPr>
        <p:spPr bwMode="auto">
          <a:xfrm>
            <a:off x="337182" y="4265399"/>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0" name="Straight Connector 9"/>
          <p:cNvCxnSpPr/>
          <p:nvPr/>
        </p:nvCxnSpPr>
        <p:spPr bwMode="auto">
          <a:xfrm>
            <a:off x="337182" y="4642056"/>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1" name="Straight Connector 10"/>
          <p:cNvCxnSpPr/>
          <p:nvPr/>
        </p:nvCxnSpPr>
        <p:spPr bwMode="auto">
          <a:xfrm>
            <a:off x="337182" y="5018713"/>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2" name="Straight Connector 11"/>
          <p:cNvCxnSpPr/>
          <p:nvPr/>
        </p:nvCxnSpPr>
        <p:spPr bwMode="auto">
          <a:xfrm>
            <a:off x="337182" y="5395370"/>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3" name="Straight Connector 12"/>
          <p:cNvCxnSpPr/>
          <p:nvPr/>
        </p:nvCxnSpPr>
        <p:spPr bwMode="auto">
          <a:xfrm>
            <a:off x="337182" y="5772027"/>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4" name="Straight Connector 13"/>
          <p:cNvCxnSpPr/>
          <p:nvPr/>
        </p:nvCxnSpPr>
        <p:spPr bwMode="auto">
          <a:xfrm>
            <a:off x="337182" y="3888742"/>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5" name="Straight Connector 14"/>
          <p:cNvCxnSpPr/>
          <p:nvPr/>
        </p:nvCxnSpPr>
        <p:spPr bwMode="auto">
          <a:xfrm>
            <a:off x="337182" y="6148684"/>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6" name="Straight Connector 15"/>
          <p:cNvCxnSpPr/>
          <p:nvPr/>
        </p:nvCxnSpPr>
        <p:spPr bwMode="auto">
          <a:xfrm>
            <a:off x="337182" y="6525344"/>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7" name="Straight Connector 16"/>
          <p:cNvCxnSpPr/>
          <p:nvPr/>
        </p:nvCxnSpPr>
        <p:spPr bwMode="auto">
          <a:xfrm>
            <a:off x="337182" y="1628800"/>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cxnSp>
        <p:nvCxnSpPr>
          <p:cNvPr id="18" name="Straight Connector 17"/>
          <p:cNvCxnSpPr/>
          <p:nvPr/>
        </p:nvCxnSpPr>
        <p:spPr bwMode="auto">
          <a:xfrm>
            <a:off x="337182" y="2005457"/>
            <a:ext cx="8229600" cy="0"/>
          </a:xfrm>
          <a:prstGeom prst="line">
            <a:avLst/>
          </a:prstGeom>
          <a:solidFill>
            <a:schemeClr val="accent1"/>
          </a:solidFill>
          <a:ln w="1270" cap="flat" cmpd="sng" algn="ctr">
            <a:solidFill>
              <a:schemeClr val="tx1"/>
            </a:solidFill>
            <a:prstDash val="dash"/>
            <a:round/>
            <a:headEnd type="none" w="med" len="med"/>
            <a:tailEnd type="none" w="med" len="med"/>
          </a:ln>
          <a:effectLst/>
        </p:spPr>
      </p:cxnSp>
    </p:spTree>
    <p:extLst>
      <p:ext uri="{BB962C8B-B14F-4D97-AF65-F5344CB8AC3E}">
        <p14:creationId xmlns:p14="http://schemas.microsoft.com/office/powerpoint/2010/main" val="1200891355"/>
      </p:ext>
    </p:extLst>
  </p:cSld>
  <p:clrMapOvr>
    <a:masterClrMapping/>
  </p:clrMapOvr>
  <p:transition>
    <p:split orient="vert"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73075" y="785813"/>
            <a:ext cx="8077200" cy="712787"/>
          </a:xfrm>
        </p:spPr>
        <p:txBody>
          <a:bodyPr/>
          <a:lstStyle/>
          <a:p>
            <a:r>
              <a:rPr lang="en-US" smtClean="0"/>
              <a:t>Example of a Min-Heap and Its Implementation</a:t>
            </a: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B1B38A9-DF12-4EF4-B85F-FD5DCB69AB52}" type="slidenum">
              <a:rPr lang="en-US">
                <a:solidFill>
                  <a:srgbClr val="FFFF99"/>
                </a:solidFill>
                <a:latin typeface="Times New Roman" panose="02020603050405020304" pitchFamily="18" charset="0"/>
              </a:rPr>
              <a:pPr eaLnBrk="1" hangingPunct="1"/>
              <a:t>5</a:t>
            </a:fld>
            <a:endParaRPr lang="en-US">
              <a:solidFill>
                <a:srgbClr val="FFFF99"/>
              </a:solidFill>
              <a:latin typeface="Times New Roman" panose="02020603050405020304" pitchFamily="18" charset="0"/>
            </a:endParaRPr>
          </a:p>
        </p:txBody>
      </p:sp>
      <p:grpSp>
        <p:nvGrpSpPr>
          <p:cNvPr id="7172" name="Group 3"/>
          <p:cNvGrpSpPr>
            <a:grpSpLocks/>
          </p:cNvGrpSpPr>
          <p:nvPr/>
        </p:nvGrpSpPr>
        <p:grpSpPr bwMode="auto">
          <a:xfrm>
            <a:off x="4359275" y="1524000"/>
            <a:ext cx="677863" cy="641350"/>
            <a:chOff x="2645" y="913"/>
            <a:chExt cx="427" cy="404"/>
          </a:xfrm>
        </p:grpSpPr>
        <p:sp>
          <p:nvSpPr>
            <p:cNvPr id="7234" name="Oval 4"/>
            <p:cNvSpPr>
              <a:spLocks noChangeArrowheads="1"/>
            </p:cNvSpPr>
            <p:nvPr/>
          </p:nvSpPr>
          <p:spPr bwMode="auto">
            <a:xfrm>
              <a:off x="2645" y="918"/>
              <a:ext cx="427" cy="39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7235" name="Text Box 5"/>
            <p:cNvSpPr txBox="1">
              <a:spLocks noChangeArrowheads="1"/>
            </p:cNvSpPr>
            <p:nvPr/>
          </p:nvSpPr>
          <p:spPr bwMode="auto">
            <a:xfrm>
              <a:off x="2728" y="913"/>
              <a:ext cx="260"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t>2</a:t>
              </a:r>
            </a:p>
          </p:txBody>
        </p:sp>
      </p:grpSp>
      <p:grpSp>
        <p:nvGrpSpPr>
          <p:cNvPr id="7173" name="Group 6"/>
          <p:cNvGrpSpPr>
            <a:grpSpLocks/>
          </p:cNvGrpSpPr>
          <p:nvPr/>
        </p:nvGrpSpPr>
        <p:grpSpPr bwMode="auto">
          <a:xfrm>
            <a:off x="2225675" y="2700338"/>
            <a:ext cx="677863" cy="641350"/>
            <a:chOff x="1301" y="1777"/>
            <a:chExt cx="427" cy="404"/>
          </a:xfrm>
        </p:grpSpPr>
        <p:sp>
          <p:nvSpPr>
            <p:cNvPr id="7232" name="Oval 7"/>
            <p:cNvSpPr>
              <a:spLocks noChangeArrowheads="1"/>
            </p:cNvSpPr>
            <p:nvPr/>
          </p:nvSpPr>
          <p:spPr bwMode="auto">
            <a:xfrm>
              <a:off x="1301" y="1782"/>
              <a:ext cx="427" cy="39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7233" name="Text Box 8"/>
            <p:cNvSpPr txBox="1">
              <a:spLocks noChangeArrowheads="1"/>
            </p:cNvSpPr>
            <p:nvPr/>
          </p:nvSpPr>
          <p:spPr bwMode="auto">
            <a:xfrm>
              <a:off x="1384" y="1777"/>
              <a:ext cx="260"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t>4</a:t>
              </a:r>
            </a:p>
          </p:txBody>
        </p:sp>
      </p:grpSp>
      <p:grpSp>
        <p:nvGrpSpPr>
          <p:cNvPr id="7174" name="Group 9"/>
          <p:cNvGrpSpPr>
            <a:grpSpLocks/>
          </p:cNvGrpSpPr>
          <p:nvPr/>
        </p:nvGrpSpPr>
        <p:grpSpPr bwMode="auto">
          <a:xfrm>
            <a:off x="6713538" y="2700338"/>
            <a:ext cx="677862" cy="641350"/>
            <a:chOff x="4128" y="1777"/>
            <a:chExt cx="427" cy="404"/>
          </a:xfrm>
        </p:grpSpPr>
        <p:sp>
          <p:nvSpPr>
            <p:cNvPr id="7230" name="Oval 10"/>
            <p:cNvSpPr>
              <a:spLocks noChangeArrowheads="1"/>
            </p:cNvSpPr>
            <p:nvPr/>
          </p:nvSpPr>
          <p:spPr bwMode="auto">
            <a:xfrm>
              <a:off x="4128" y="1782"/>
              <a:ext cx="427" cy="39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7231" name="Text Box 11"/>
            <p:cNvSpPr txBox="1">
              <a:spLocks noChangeArrowheads="1"/>
            </p:cNvSpPr>
            <p:nvPr/>
          </p:nvSpPr>
          <p:spPr bwMode="auto">
            <a:xfrm>
              <a:off x="4139" y="1777"/>
              <a:ext cx="40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t>10</a:t>
              </a:r>
            </a:p>
          </p:txBody>
        </p:sp>
      </p:grpSp>
      <p:grpSp>
        <p:nvGrpSpPr>
          <p:cNvPr id="7175" name="Group 12"/>
          <p:cNvGrpSpPr>
            <a:grpSpLocks/>
          </p:cNvGrpSpPr>
          <p:nvPr/>
        </p:nvGrpSpPr>
        <p:grpSpPr bwMode="auto">
          <a:xfrm>
            <a:off x="2903538" y="4832350"/>
            <a:ext cx="677862" cy="641350"/>
            <a:chOff x="1728" y="3292"/>
            <a:chExt cx="427" cy="404"/>
          </a:xfrm>
        </p:grpSpPr>
        <p:sp>
          <p:nvSpPr>
            <p:cNvPr id="7228" name="Oval 13"/>
            <p:cNvSpPr>
              <a:spLocks noChangeArrowheads="1"/>
            </p:cNvSpPr>
            <p:nvPr/>
          </p:nvSpPr>
          <p:spPr bwMode="auto">
            <a:xfrm>
              <a:off x="1728" y="3297"/>
              <a:ext cx="427" cy="39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7229" name="Text Box 14"/>
            <p:cNvSpPr txBox="1">
              <a:spLocks noChangeArrowheads="1"/>
            </p:cNvSpPr>
            <p:nvPr/>
          </p:nvSpPr>
          <p:spPr bwMode="auto">
            <a:xfrm>
              <a:off x="1739" y="3292"/>
              <a:ext cx="40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t>14</a:t>
              </a:r>
            </a:p>
          </p:txBody>
        </p:sp>
      </p:grpSp>
      <p:grpSp>
        <p:nvGrpSpPr>
          <p:cNvPr id="7176" name="Group 15"/>
          <p:cNvGrpSpPr>
            <a:grpSpLocks/>
          </p:cNvGrpSpPr>
          <p:nvPr/>
        </p:nvGrpSpPr>
        <p:grpSpPr bwMode="auto">
          <a:xfrm>
            <a:off x="3741738" y="4832350"/>
            <a:ext cx="677862" cy="641350"/>
            <a:chOff x="2256" y="3292"/>
            <a:chExt cx="427" cy="404"/>
          </a:xfrm>
        </p:grpSpPr>
        <p:sp>
          <p:nvSpPr>
            <p:cNvPr id="7226" name="Oval 16"/>
            <p:cNvSpPr>
              <a:spLocks noChangeArrowheads="1"/>
            </p:cNvSpPr>
            <p:nvPr/>
          </p:nvSpPr>
          <p:spPr bwMode="auto">
            <a:xfrm>
              <a:off x="2256" y="3297"/>
              <a:ext cx="427" cy="39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7227" name="Text Box 17"/>
            <p:cNvSpPr txBox="1">
              <a:spLocks noChangeArrowheads="1"/>
            </p:cNvSpPr>
            <p:nvPr/>
          </p:nvSpPr>
          <p:spPr bwMode="auto">
            <a:xfrm>
              <a:off x="2339" y="3292"/>
              <a:ext cx="260"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t>9</a:t>
              </a:r>
            </a:p>
          </p:txBody>
        </p:sp>
      </p:grpSp>
      <p:grpSp>
        <p:nvGrpSpPr>
          <p:cNvPr id="7177" name="Group 18"/>
          <p:cNvGrpSpPr>
            <a:grpSpLocks/>
          </p:cNvGrpSpPr>
          <p:nvPr/>
        </p:nvGrpSpPr>
        <p:grpSpPr bwMode="auto">
          <a:xfrm>
            <a:off x="1455738" y="4832350"/>
            <a:ext cx="677862" cy="641350"/>
            <a:chOff x="816" y="3292"/>
            <a:chExt cx="427" cy="404"/>
          </a:xfrm>
        </p:grpSpPr>
        <p:sp>
          <p:nvSpPr>
            <p:cNvPr id="7224" name="Oval 19"/>
            <p:cNvSpPr>
              <a:spLocks noChangeArrowheads="1"/>
            </p:cNvSpPr>
            <p:nvPr/>
          </p:nvSpPr>
          <p:spPr bwMode="auto">
            <a:xfrm>
              <a:off x="816" y="3297"/>
              <a:ext cx="427" cy="39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7225" name="Text Box 20"/>
            <p:cNvSpPr txBox="1">
              <a:spLocks noChangeArrowheads="1"/>
            </p:cNvSpPr>
            <p:nvPr/>
          </p:nvSpPr>
          <p:spPr bwMode="auto">
            <a:xfrm>
              <a:off x="899" y="3292"/>
              <a:ext cx="260"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t>7</a:t>
              </a:r>
            </a:p>
          </p:txBody>
        </p:sp>
      </p:grpSp>
      <p:grpSp>
        <p:nvGrpSpPr>
          <p:cNvPr id="7178" name="Group 21"/>
          <p:cNvGrpSpPr>
            <a:grpSpLocks/>
          </p:cNvGrpSpPr>
          <p:nvPr/>
        </p:nvGrpSpPr>
        <p:grpSpPr bwMode="auto">
          <a:xfrm>
            <a:off x="617538" y="4832350"/>
            <a:ext cx="677862" cy="641350"/>
            <a:chOff x="288" y="3292"/>
            <a:chExt cx="427" cy="404"/>
          </a:xfrm>
        </p:grpSpPr>
        <p:sp>
          <p:nvSpPr>
            <p:cNvPr id="7222" name="Oval 22"/>
            <p:cNvSpPr>
              <a:spLocks noChangeArrowheads="1"/>
            </p:cNvSpPr>
            <p:nvPr/>
          </p:nvSpPr>
          <p:spPr bwMode="auto">
            <a:xfrm>
              <a:off x="288" y="3297"/>
              <a:ext cx="427" cy="39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7223" name="Text Box 23"/>
            <p:cNvSpPr txBox="1">
              <a:spLocks noChangeArrowheads="1"/>
            </p:cNvSpPr>
            <p:nvPr/>
          </p:nvSpPr>
          <p:spPr bwMode="auto">
            <a:xfrm>
              <a:off x="299" y="3292"/>
              <a:ext cx="40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t>22</a:t>
              </a:r>
            </a:p>
          </p:txBody>
        </p:sp>
      </p:grpSp>
      <p:grpSp>
        <p:nvGrpSpPr>
          <p:cNvPr id="7179" name="Group 24"/>
          <p:cNvGrpSpPr>
            <a:grpSpLocks/>
          </p:cNvGrpSpPr>
          <p:nvPr/>
        </p:nvGrpSpPr>
        <p:grpSpPr bwMode="auto">
          <a:xfrm>
            <a:off x="5189538" y="4832350"/>
            <a:ext cx="677862" cy="641350"/>
            <a:chOff x="3168" y="3292"/>
            <a:chExt cx="427" cy="404"/>
          </a:xfrm>
        </p:grpSpPr>
        <p:sp>
          <p:nvSpPr>
            <p:cNvPr id="7220" name="Oval 25"/>
            <p:cNvSpPr>
              <a:spLocks noChangeArrowheads="1"/>
            </p:cNvSpPr>
            <p:nvPr/>
          </p:nvSpPr>
          <p:spPr bwMode="auto">
            <a:xfrm>
              <a:off x="3168" y="3297"/>
              <a:ext cx="427" cy="39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7221" name="Text Box 26"/>
            <p:cNvSpPr txBox="1">
              <a:spLocks noChangeArrowheads="1"/>
            </p:cNvSpPr>
            <p:nvPr/>
          </p:nvSpPr>
          <p:spPr bwMode="auto">
            <a:xfrm>
              <a:off x="3179" y="3292"/>
              <a:ext cx="40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t>18</a:t>
              </a:r>
            </a:p>
          </p:txBody>
        </p:sp>
      </p:grpSp>
      <p:grpSp>
        <p:nvGrpSpPr>
          <p:cNvPr id="7180" name="Group 27"/>
          <p:cNvGrpSpPr>
            <a:grpSpLocks/>
          </p:cNvGrpSpPr>
          <p:nvPr/>
        </p:nvGrpSpPr>
        <p:grpSpPr bwMode="auto">
          <a:xfrm>
            <a:off x="6027738" y="4832350"/>
            <a:ext cx="677862" cy="641350"/>
            <a:chOff x="3696" y="3292"/>
            <a:chExt cx="427" cy="404"/>
          </a:xfrm>
        </p:grpSpPr>
        <p:sp>
          <p:nvSpPr>
            <p:cNvPr id="7218" name="Oval 28"/>
            <p:cNvSpPr>
              <a:spLocks noChangeArrowheads="1"/>
            </p:cNvSpPr>
            <p:nvPr/>
          </p:nvSpPr>
          <p:spPr bwMode="auto">
            <a:xfrm>
              <a:off x="3696" y="3297"/>
              <a:ext cx="427" cy="39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7219" name="Text Box 29"/>
            <p:cNvSpPr txBox="1">
              <a:spLocks noChangeArrowheads="1"/>
            </p:cNvSpPr>
            <p:nvPr/>
          </p:nvSpPr>
          <p:spPr bwMode="auto">
            <a:xfrm>
              <a:off x="3707" y="3292"/>
              <a:ext cx="40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t>12</a:t>
              </a:r>
            </a:p>
          </p:txBody>
        </p:sp>
      </p:grpSp>
      <p:grpSp>
        <p:nvGrpSpPr>
          <p:cNvPr id="7181" name="Group 30"/>
          <p:cNvGrpSpPr>
            <a:grpSpLocks/>
          </p:cNvGrpSpPr>
          <p:nvPr/>
        </p:nvGrpSpPr>
        <p:grpSpPr bwMode="auto">
          <a:xfrm>
            <a:off x="3322638" y="3765550"/>
            <a:ext cx="677862" cy="641350"/>
            <a:chOff x="1992" y="2565"/>
            <a:chExt cx="427" cy="404"/>
          </a:xfrm>
        </p:grpSpPr>
        <p:sp>
          <p:nvSpPr>
            <p:cNvPr id="7216" name="Oval 31"/>
            <p:cNvSpPr>
              <a:spLocks noChangeArrowheads="1"/>
            </p:cNvSpPr>
            <p:nvPr/>
          </p:nvSpPr>
          <p:spPr bwMode="auto">
            <a:xfrm>
              <a:off x="1992" y="2570"/>
              <a:ext cx="427" cy="39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7217" name="Text Box 32"/>
            <p:cNvSpPr txBox="1">
              <a:spLocks noChangeArrowheads="1"/>
            </p:cNvSpPr>
            <p:nvPr/>
          </p:nvSpPr>
          <p:spPr bwMode="auto">
            <a:xfrm>
              <a:off x="2075" y="2565"/>
              <a:ext cx="260"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t>5</a:t>
              </a:r>
            </a:p>
          </p:txBody>
        </p:sp>
      </p:grpSp>
      <p:grpSp>
        <p:nvGrpSpPr>
          <p:cNvPr id="7182" name="Group 33"/>
          <p:cNvGrpSpPr>
            <a:grpSpLocks/>
          </p:cNvGrpSpPr>
          <p:nvPr/>
        </p:nvGrpSpPr>
        <p:grpSpPr bwMode="auto">
          <a:xfrm>
            <a:off x="1036638" y="3765550"/>
            <a:ext cx="677862" cy="641350"/>
            <a:chOff x="552" y="2565"/>
            <a:chExt cx="427" cy="404"/>
          </a:xfrm>
        </p:grpSpPr>
        <p:sp>
          <p:nvSpPr>
            <p:cNvPr id="7214" name="Oval 34"/>
            <p:cNvSpPr>
              <a:spLocks noChangeArrowheads="1"/>
            </p:cNvSpPr>
            <p:nvPr/>
          </p:nvSpPr>
          <p:spPr bwMode="auto">
            <a:xfrm>
              <a:off x="552" y="2570"/>
              <a:ext cx="427" cy="39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7215" name="Text Box 35"/>
            <p:cNvSpPr txBox="1">
              <a:spLocks noChangeArrowheads="1"/>
            </p:cNvSpPr>
            <p:nvPr/>
          </p:nvSpPr>
          <p:spPr bwMode="auto">
            <a:xfrm>
              <a:off x="635" y="2565"/>
              <a:ext cx="260"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t>6</a:t>
              </a:r>
            </a:p>
          </p:txBody>
        </p:sp>
      </p:grpSp>
      <p:grpSp>
        <p:nvGrpSpPr>
          <p:cNvPr id="7183" name="Group 36"/>
          <p:cNvGrpSpPr>
            <a:grpSpLocks/>
          </p:cNvGrpSpPr>
          <p:nvPr/>
        </p:nvGrpSpPr>
        <p:grpSpPr bwMode="auto">
          <a:xfrm>
            <a:off x="5608638" y="3765550"/>
            <a:ext cx="677862" cy="641350"/>
            <a:chOff x="3432" y="2565"/>
            <a:chExt cx="427" cy="404"/>
          </a:xfrm>
        </p:grpSpPr>
        <p:sp>
          <p:nvSpPr>
            <p:cNvPr id="7212" name="Oval 37"/>
            <p:cNvSpPr>
              <a:spLocks noChangeArrowheads="1"/>
            </p:cNvSpPr>
            <p:nvPr/>
          </p:nvSpPr>
          <p:spPr bwMode="auto">
            <a:xfrm>
              <a:off x="3432" y="2570"/>
              <a:ext cx="427" cy="39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7213" name="Text Box 38"/>
            <p:cNvSpPr txBox="1">
              <a:spLocks noChangeArrowheads="1"/>
            </p:cNvSpPr>
            <p:nvPr/>
          </p:nvSpPr>
          <p:spPr bwMode="auto">
            <a:xfrm>
              <a:off x="3443" y="2565"/>
              <a:ext cx="40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t>11</a:t>
              </a:r>
            </a:p>
          </p:txBody>
        </p:sp>
      </p:grpSp>
      <p:grpSp>
        <p:nvGrpSpPr>
          <p:cNvPr id="7184" name="Group 39"/>
          <p:cNvGrpSpPr>
            <a:grpSpLocks/>
          </p:cNvGrpSpPr>
          <p:nvPr/>
        </p:nvGrpSpPr>
        <p:grpSpPr bwMode="auto">
          <a:xfrm>
            <a:off x="7856538" y="3765550"/>
            <a:ext cx="677862" cy="641350"/>
            <a:chOff x="4848" y="2565"/>
            <a:chExt cx="427" cy="404"/>
          </a:xfrm>
        </p:grpSpPr>
        <p:sp>
          <p:nvSpPr>
            <p:cNvPr id="7210" name="Oval 40"/>
            <p:cNvSpPr>
              <a:spLocks noChangeArrowheads="1"/>
            </p:cNvSpPr>
            <p:nvPr/>
          </p:nvSpPr>
          <p:spPr bwMode="auto">
            <a:xfrm>
              <a:off x="4848" y="2570"/>
              <a:ext cx="427" cy="394"/>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7211" name="Text Box 41"/>
            <p:cNvSpPr txBox="1">
              <a:spLocks noChangeArrowheads="1"/>
            </p:cNvSpPr>
            <p:nvPr/>
          </p:nvSpPr>
          <p:spPr bwMode="auto">
            <a:xfrm>
              <a:off x="4859" y="2565"/>
              <a:ext cx="40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nchorCtr="1">
              <a:no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t>13</a:t>
              </a:r>
            </a:p>
          </p:txBody>
        </p:sp>
      </p:grpSp>
      <p:cxnSp>
        <p:nvCxnSpPr>
          <p:cNvPr id="7185" name="AutoShape 42"/>
          <p:cNvCxnSpPr>
            <a:cxnSpLocks noChangeShapeType="1"/>
            <a:stCxn id="7235" idx="2"/>
            <a:endCxn id="7233" idx="0"/>
          </p:cNvCxnSpPr>
          <p:nvPr/>
        </p:nvCxnSpPr>
        <p:spPr bwMode="auto">
          <a:xfrm flipH="1">
            <a:off x="2563813" y="2165350"/>
            <a:ext cx="2133600" cy="5349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186" name="AutoShape 43"/>
          <p:cNvCxnSpPr>
            <a:cxnSpLocks noChangeShapeType="1"/>
            <a:stCxn id="7235" idx="2"/>
            <a:endCxn id="7231" idx="0"/>
          </p:cNvCxnSpPr>
          <p:nvPr/>
        </p:nvCxnSpPr>
        <p:spPr bwMode="auto">
          <a:xfrm>
            <a:off x="4697413" y="2165350"/>
            <a:ext cx="2354262" cy="5349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187" name="AutoShape 44"/>
          <p:cNvCxnSpPr>
            <a:cxnSpLocks noChangeShapeType="1"/>
            <a:stCxn id="7233" idx="2"/>
            <a:endCxn id="7215" idx="0"/>
          </p:cNvCxnSpPr>
          <p:nvPr/>
        </p:nvCxnSpPr>
        <p:spPr bwMode="auto">
          <a:xfrm flipH="1">
            <a:off x="1374775" y="3341688"/>
            <a:ext cx="1189038" cy="423862"/>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188" name="AutoShape 45"/>
          <p:cNvCxnSpPr>
            <a:cxnSpLocks noChangeShapeType="1"/>
            <a:stCxn id="7233" idx="2"/>
            <a:endCxn id="7217" idx="0"/>
          </p:cNvCxnSpPr>
          <p:nvPr/>
        </p:nvCxnSpPr>
        <p:spPr bwMode="auto">
          <a:xfrm>
            <a:off x="2563813" y="3341688"/>
            <a:ext cx="1096962" cy="423862"/>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189" name="AutoShape 46"/>
          <p:cNvCxnSpPr>
            <a:cxnSpLocks noChangeShapeType="1"/>
            <a:stCxn id="7231" idx="2"/>
            <a:endCxn id="7213" idx="0"/>
          </p:cNvCxnSpPr>
          <p:nvPr/>
        </p:nvCxnSpPr>
        <p:spPr bwMode="auto">
          <a:xfrm flipH="1">
            <a:off x="5946775" y="3341688"/>
            <a:ext cx="1104900" cy="423862"/>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190" name="AutoShape 47"/>
          <p:cNvCxnSpPr>
            <a:cxnSpLocks noChangeShapeType="1"/>
            <a:stCxn id="7231" idx="2"/>
            <a:endCxn id="7211" idx="0"/>
          </p:cNvCxnSpPr>
          <p:nvPr/>
        </p:nvCxnSpPr>
        <p:spPr bwMode="auto">
          <a:xfrm>
            <a:off x="7051675" y="3341688"/>
            <a:ext cx="1143000" cy="423862"/>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191" name="AutoShape 48"/>
          <p:cNvCxnSpPr>
            <a:cxnSpLocks noChangeShapeType="1"/>
            <a:stCxn id="7215" idx="2"/>
            <a:endCxn id="7223" idx="0"/>
          </p:cNvCxnSpPr>
          <p:nvPr/>
        </p:nvCxnSpPr>
        <p:spPr bwMode="auto">
          <a:xfrm flipH="1">
            <a:off x="955675" y="4406900"/>
            <a:ext cx="419100" cy="42545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192" name="AutoShape 49"/>
          <p:cNvCxnSpPr>
            <a:cxnSpLocks noChangeShapeType="1"/>
            <a:stCxn id="7215" idx="2"/>
            <a:endCxn id="7225" idx="0"/>
          </p:cNvCxnSpPr>
          <p:nvPr/>
        </p:nvCxnSpPr>
        <p:spPr bwMode="auto">
          <a:xfrm>
            <a:off x="1374775" y="4406900"/>
            <a:ext cx="419100" cy="42545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193" name="AutoShape 50"/>
          <p:cNvCxnSpPr>
            <a:cxnSpLocks noChangeShapeType="1"/>
            <a:stCxn id="7217" idx="2"/>
            <a:endCxn id="7229" idx="0"/>
          </p:cNvCxnSpPr>
          <p:nvPr/>
        </p:nvCxnSpPr>
        <p:spPr bwMode="auto">
          <a:xfrm flipH="1">
            <a:off x="3241675" y="4406900"/>
            <a:ext cx="419100" cy="42545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194" name="AutoShape 51"/>
          <p:cNvCxnSpPr>
            <a:cxnSpLocks noChangeShapeType="1"/>
            <a:stCxn id="7217" idx="2"/>
            <a:endCxn id="7227" idx="0"/>
          </p:cNvCxnSpPr>
          <p:nvPr/>
        </p:nvCxnSpPr>
        <p:spPr bwMode="auto">
          <a:xfrm>
            <a:off x="3660775" y="4406900"/>
            <a:ext cx="419100" cy="42545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195" name="AutoShape 52"/>
          <p:cNvCxnSpPr>
            <a:cxnSpLocks noChangeShapeType="1"/>
            <a:stCxn id="7213" idx="2"/>
            <a:endCxn id="7221" idx="0"/>
          </p:cNvCxnSpPr>
          <p:nvPr/>
        </p:nvCxnSpPr>
        <p:spPr bwMode="auto">
          <a:xfrm flipH="1">
            <a:off x="5527675" y="4406900"/>
            <a:ext cx="419100" cy="42545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7196" name="AutoShape 53"/>
          <p:cNvCxnSpPr>
            <a:cxnSpLocks noChangeShapeType="1"/>
            <a:stCxn id="7213" idx="2"/>
            <a:endCxn id="7219" idx="0"/>
          </p:cNvCxnSpPr>
          <p:nvPr/>
        </p:nvCxnSpPr>
        <p:spPr bwMode="auto">
          <a:xfrm>
            <a:off x="5946775" y="4406900"/>
            <a:ext cx="419100" cy="42545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56" name="Text Box 54"/>
          <p:cNvSpPr txBox="1">
            <a:spLocks noChangeArrowheads="1"/>
          </p:cNvSpPr>
          <p:nvPr/>
        </p:nvSpPr>
        <p:spPr bwMode="auto">
          <a:xfrm>
            <a:off x="984250" y="5826125"/>
            <a:ext cx="422275" cy="650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t>2</a:t>
            </a:r>
          </a:p>
        </p:txBody>
      </p:sp>
      <p:sp>
        <p:nvSpPr>
          <p:cNvPr id="57" name="Text Box 55"/>
          <p:cNvSpPr txBox="1">
            <a:spLocks noChangeArrowheads="1"/>
          </p:cNvSpPr>
          <p:nvPr/>
        </p:nvSpPr>
        <p:spPr bwMode="auto">
          <a:xfrm>
            <a:off x="1425575" y="5826125"/>
            <a:ext cx="422275" cy="650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t>4</a:t>
            </a:r>
          </a:p>
        </p:txBody>
      </p:sp>
      <p:sp>
        <p:nvSpPr>
          <p:cNvPr id="58" name="Text Box 56"/>
          <p:cNvSpPr txBox="1">
            <a:spLocks noChangeArrowheads="1"/>
          </p:cNvSpPr>
          <p:nvPr/>
        </p:nvSpPr>
        <p:spPr bwMode="auto">
          <a:xfrm>
            <a:off x="1866900" y="5826125"/>
            <a:ext cx="650875" cy="650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t>10</a:t>
            </a:r>
          </a:p>
        </p:txBody>
      </p:sp>
      <p:sp>
        <p:nvSpPr>
          <p:cNvPr id="59" name="Text Box 57"/>
          <p:cNvSpPr txBox="1">
            <a:spLocks noChangeArrowheads="1"/>
          </p:cNvSpPr>
          <p:nvPr/>
        </p:nvSpPr>
        <p:spPr bwMode="auto">
          <a:xfrm>
            <a:off x="2536825" y="5826125"/>
            <a:ext cx="422275" cy="650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t>6</a:t>
            </a:r>
          </a:p>
        </p:txBody>
      </p:sp>
      <p:sp>
        <p:nvSpPr>
          <p:cNvPr id="60" name="Text Box 58"/>
          <p:cNvSpPr txBox="1">
            <a:spLocks noChangeArrowheads="1"/>
          </p:cNvSpPr>
          <p:nvPr/>
        </p:nvSpPr>
        <p:spPr bwMode="auto">
          <a:xfrm>
            <a:off x="2978150" y="5826125"/>
            <a:ext cx="422275" cy="650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t>5</a:t>
            </a:r>
          </a:p>
        </p:txBody>
      </p:sp>
      <p:sp>
        <p:nvSpPr>
          <p:cNvPr id="61" name="Text Box 59"/>
          <p:cNvSpPr txBox="1">
            <a:spLocks noChangeArrowheads="1"/>
          </p:cNvSpPr>
          <p:nvPr/>
        </p:nvSpPr>
        <p:spPr bwMode="auto">
          <a:xfrm>
            <a:off x="3419475" y="5826125"/>
            <a:ext cx="650875" cy="650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t>11</a:t>
            </a:r>
          </a:p>
        </p:txBody>
      </p:sp>
      <p:sp>
        <p:nvSpPr>
          <p:cNvPr id="62" name="Text Box 60"/>
          <p:cNvSpPr txBox="1">
            <a:spLocks noChangeArrowheads="1"/>
          </p:cNvSpPr>
          <p:nvPr/>
        </p:nvSpPr>
        <p:spPr bwMode="auto">
          <a:xfrm>
            <a:off x="4090988" y="5826125"/>
            <a:ext cx="650875" cy="650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t>13</a:t>
            </a:r>
          </a:p>
        </p:txBody>
      </p:sp>
      <p:sp>
        <p:nvSpPr>
          <p:cNvPr id="63" name="Text Box 61"/>
          <p:cNvSpPr txBox="1">
            <a:spLocks noChangeArrowheads="1"/>
          </p:cNvSpPr>
          <p:nvPr/>
        </p:nvSpPr>
        <p:spPr bwMode="auto">
          <a:xfrm>
            <a:off x="4760913" y="5826125"/>
            <a:ext cx="650875" cy="650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t>22</a:t>
            </a:r>
          </a:p>
        </p:txBody>
      </p:sp>
      <p:sp>
        <p:nvSpPr>
          <p:cNvPr id="64" name="Text Box 62"/>
          <p:cNvSpPr txBox="1">
            <a:spLocks noChangeArrowheads="1"/>
          </p:cNvSpPr>
          <p:nvPr/>
        </p:nvSpPr>
        <p:spPr bwMode="auto">
          <a:xfrm>
            <a:off x="5430838" y="5826125"/>
            <a:ext cx="422275" cy="650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t>7</a:t>
            </a:r>
          </a:p>
        </p:txBody>
      </p:sp>
      <p:sp>
        <p:nvSpPr>
          <p:cNvPr id="65" name="Text Box 63"/>
          <p:cNvSpPr txBox="1">
            <a:spLocks noChangeArrowheads="1"/>
          </p:cNvSpPr>
          <p:nvPr/>
        </p:nvSpPr>
        <p:spPr bwMode="auto">
          <a:xfrm>
            <a:off x="5872163" y="5826125"/>
            <a:ext cx="650875" cy="650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t>14</a:t>
            </a:r>
          </a:p>
        </p:txBody>
      </p:sp>
      <p:sp>
        <p:nvSpPr>
          <p:cNvPr id="66" name="Text Box 64"/>
          <p:cNvSpPr txBox="1">
            <a:spLocks noChangeArrowheads="1"/>
          </p:cNvSpPr>
          <p:nvPr/>
        </p:nvSpPr>
        <p:spPr bwMode="auto">
          <a:xfrm>
            <a:off x="6542088" y="5826125"/>
            <a:ext cx="422275" cy="650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t>9</a:t>
            </a:r>
          </a:p>
        </p:txBody>
      </p:sp>
      <p:sp>
        <p:nvSpPr>
          <p:cNvPr id="67" name="Text Box 65"/>
          <p:cNvSpPr txBox="1">
            <a:spLocks noChangeArrowheads="1"/>
          </p:cNvSpPr>
          <p:nvPr/>
        </p:nvSpPr>
        <p:spPr bwMode="auto">
          <a:xfrm>
            <a:off x="6983413" y="5826125"/>
            <a:ext cx="650875" cy="650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t>18</a:t>
            </a:r>
          </a:p>
        </p:txBody>
      </p:sp>
      <p:sp>
        <p:nvSpPr>
          <p:cNvPr id="68" name="Text Box 66"/>
          <p:cNvSpPr txBox="1">
            <a:spLocks noChangeArrowheads="1"/>
          </p:cNvSpPr>
          <p:nvPr/>
        </p:nvSpPr>
        <p:spPr bwMode="auto">
          <a:xfrm>
            <a:off x="7654925" y="5826125"/>
            <a:ext cx="650875" cy="650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t>12</a:t>
            </a:r>
          </a:p>
        </p:txBody>
      </p:sp>
    </p:spTree>
    <p:extLst>
      <p:ext uri="{BB962C8B-B14F-4D97-AF65-F5344CB8AC3E}">
        <p14:creationId xmlns:p14="http://schemas.microsoft.com/office/powerpoint/2010/main" val="3705604264"/>
      </p:ext>
    </p:extLst>
  </p:cSld>
  <p:clrMapOvr>
    <a:masterClrMapping/>
  </p:clrMapOvr>
  <p:transition>
    <p:split orient="vert"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73075" y="785813"/>
            <a:ext cx="8077200" cy="784225"/>
          </a:xfrm>
        </p:spPr>
        <p:txBody>
          <a:bodyPr/>
          <a:lstStyle/>
          <a:p>
            <a:r>
              <a:rPr lang="en-US" smtClean="0"/>
              <a:t>Heap Operations</a:t>
            </a:r>
          </a:p>
        </p:txBody>
      </p:sp>
      <p:sp>
        <p:nvSpPr>
          <p:cNvPr id="8195" name="Rectangle 3"/>
          <p:cNvSpPr>
            <a:spLocks noGrp="1" noChangeArrowheads="1"/>
          </p:cNvSpPr>
          <p:nvPr>
            <p:ph type="body" idx="1"/>
          </p:nvPr>
        </p:nvSpPr>
        <p:spPr>
          <a:xfrm>
            <a:off x="685800" y="1447800"/>
            <a:ext cx="7772400" cy="5029200"/>
          </a:xfrm>
        </p:spPr>
        <p:txBody>
          <a:bodyPr/>
          <a:lstStyle/>
          <a:p>
            <a:pPr>
              <a:lnSpc>
                <a:spcPct val="90000"/>
              </a:lnSpc>
            </a:pPr>
            <a:r>
              <a:rPr lang="en-US" dirty="0" smtClean="0"/>
              <a:t>The heap data structure supports the following operations</a:t>
            </a:r>
          </a:p>
          <a:p>
            <a:pPr lvl="1">
              <a:lnSpc>
                <a:spcPct val="90000"/>
              </a:lnSpc>
            </a:pPr>
            <a:r>
              <a:rPr lang="en-US" dirty="0" smtClean="0"/>
              <a:t> </a:t>
            </a:r>
            <a:r>
              <a:rPr lang="en-US" dirty="0" err="1" smtClean="0"/>
              <a:t>delete_max</a:t>
            </a:r>
            <a:r>
              <a:rPr lang="en-US" dirty="0" smtClean="0"/>
              <a:t>[H] (or </a:t>
            </a:r>
            <a:r>
              <a:rPr lang="en-US" dirty="0" err="1" smtClean="0"/>
              <a:t>delete_min</a:t>
            </a:r>
            <a:r>
              <a:rPr lang="en-US" dirty="0" smtClean="0"/>
              <a:t>[H]):</a:t>
            </a:r>
          </a:p>
          <a:p>
            <a:pPr lvl="1">
              <a:lnSpc>
                <a:spcPct val="90000"/>
              </a:lnSpc>
            </a:pPr>
            <a:r>
              <a:rPr lang="en-US" dirty="0" smtClean="0"/>
              <a:t> insert[</a:t>
            </a:r>
            <a:r>
              <a:rPr lang="en-US" dirty="0" err="1" smtClean="0"/>
              <a:t>H,x</a:t>
            </a:r>
            <a:r>
              <a:rPr lang="en-US" dirty="0" smtClean="0"/>
              <a:t>]:</a:t>
            </a:r>
          </a:p>
          <a:p>
            <a:pPr lvl="1">
              <a:lnSpc>
                <a:spcPct val="90000"/>
              </a:lnSpc>
            </a:pPr>
            <a:r>
              <a:rPr lang="en-US" dirty="0" smtClean="0"/>
              <a:t> delete[</a:t>
            </a:r>
            <a:r>
              <a:rPr lang="en-US" dirty="0" err="1" smtClean="0"/>
              <a:t>H,i</a:t>
            </a:r>
            <a:r>
              <a:rPr lang="en-US" dirty="0" smtClean="0"/>
              <a:t>]:</a:t>
            </a:r>
          </a:p>
          <a:p>
            <a:pPr lvl="1">
              <a:lnSpc>
                <a:spcPct val="90000"/>
              </a:lnSpc>
            </a:pPr>
            <a:r>
              <a:rPr lang="en-US" dirty="0" smtClean="0"/>
              <a:t> </a:t>
            </a:r>
            <a:r>
              <a:rPr lang="en-US" dirty="0" err="1" smtClean="0"/>
              <a:t>makeheap</a:t>
            </a:r>
            <a:r>
              <a:rPr lang="en-US" dirty="0" smtClean="0"/>
              <a:t>[A]:</a:t>
            </a:r>
          </a:p>
          <a:p>
            <a:pPr>
              <a:lnSpc>
                <a:spcPct val="90000"/>
              </a:lnSpc>
            </a:pPr>
            <a:r>
              <a:rPr lang="en-US" dirty="0" smtClean="0"/>
              <a:t>Implementation of the above operations necessitates the introduction of two methods, viz. sift-up and sift-down.</a:t>
            </a:r>
          </a:p>
          <a:p>
            <a:pPr lvl="1">
              <a:lnSpc>
                <a:spcPct val="90000"/>
              </a:lnSpc>
            </a:pPr>
            <a:r>
              <a:rPr lang="en-US" dirty="0" smtClean="0"/>
              <a:t>We restrict our discussion to max-heaps.</a:t>
            </a: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8496D08-5F35-4377-AB62-264A67E92828}" type="slidenum">
              <a:rPr lang="en-US">
                <a:solidFill>
                  <a:srgbClr val="FFFF99"/>
                </a:solidFill>
                <a:latin typeface="Times New Roman" panose="02020603050405020304" pitchFamily="18" charset="0"/>
              </a:rPr>
              <a:pPr eaLnBrk="1" hangingPunct="1"/>
              <a:t>6</a:t>
            </a:fld>
            <a:endParaRPr lang="en-US">
              <a:solidFill>
                <a:srgbClr val="FFFF99"/>
              </a:solidFill>
              <a:latin typeface="Times New Roman" panose="02020603050405020304" pitchFamily="18" charset="0"/>
            </a:endParaRPr>
          </a:p>
        </p:txBody>
      </p:sp>
    </p:spTree>
  </p:cSld>
  <p:clrMapOvr>
    <a:masterClrMapping/>
  </p:clrMapOvr>
  <p:transition>
    <p:split orient="vert"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73075" y="857250"/>
            <a:ext cx="8077200" cy="641350"/>
          </a:xfrm>
        </p:spPr>
        <p:txBody>
          <a:bodyPr/>
          <a:lstStyle/>
          <a:p>
            <a:r>
              <a:rPr lang="en-US" smtClean="0"/>
              <a:t>Sift Up</a:t>
            </a:r>
          </a:p>
        </p:txBody>
      </p:sp>
      <p:sp>
        <p:nvSpPr>
          <p:cNvPr id="9219" name="Rectangle 3"/>
          <p:cNvSpPr>
            <a:spLocks noGrp="1" noChangeArrowheads="1"/>
          </p:cNvSpPr>
          <p:nvPr>
            <p:ph type="body" idx="1"/>
          </p:nvPr>
        </p:nvSpPr>
        <p:spPr>
          <a:xfrm>
            <a:off x="495300" y="1571625"/>
            <a:ext cx="8064500" cy="5000625"/>
          </a:xfrm>
        </p:spPr>
        <p:txBody>
          <a:bodyPr/>
          <a:lstStyle/>
          <a:p>
            <a:r>
              <a:rPr lang="en-US" smtClean="0"/>
              <a:t>In a max-heap, if the value at a node, other than the root, becomes greater than its parent, the heap property can be restored by swapping the current node and its parent, repeating this process for the parent if necessary, until </a:t>
            </a:r>
          </a:p>
          <a:p>
            <a:pPr lvl="1"/>
            <a:r>
              <a:rPr lang="en-US" smtClean="0"/>
              <a:t> the key at the node is less than or equal to that of the parent.</a:t>
            </a:r>
          </a:p>
          <a:p>
            <a:pPr lvl="1"/>
            <a:r>
              <a:rPr lang="en-US" smtClean="0"/>
              <a:t> we reach the root.</a:t>
            </a: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25D58E0-7D4A-4261-852D-B842CA5D088F}" type="slidenum">
              <a:rPr lang="en-US">
                <a:solidFill>
                  <a:srgbClr val="FFFF99"/>
                </a:solidFill>
                <a:latin typeface="Times New Roman" panose="02020603050405020304" pitchFamily="18" charset="0"/>
              </a:rPr>
              <a:pPr eaLnBrk="1" hangingPunct="1"/>
              <a:t>7</a:t>
            </a:fld>
            <a:endParaRPr lang="en-US">
              <a:solidFill>
                <a:srgbClr val="FFFF99"/>
              </a:solidFill>
              <a:latin typeface="Times New Roman" panose="02020603050405020304" pitchFamily="18" charset="0"/>
            </a:endParaRPr>
          </a:p>
        </p:txBody>
      </p:sp>
    </p:spTree>
  </p:cSld>
  <p:clrMapOvr>
    <a:masterClrMapping/>
  </p:clrMapOvr>
  <p:transition>
    <p:split orient="vert"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Sift Up: Example</a:t>
            </a:r>
            <a:endParaRPr lang="en-US" dirty="0"/>
          </a:p>
        </p:txBody>
      </p:sp>
      <p:sp>
        <p:nvSpPr>
          <p:cNvPr id="4" name="Slide Number Placeholder 3"/>
          <p:cNvSpPr>
            <a:spLocks noGrp="1"/>
          </p:cNvSpPr>
          <p:nvPr>
            <p:ph type="sldNum" sz="quarter" idx="10"/>
          </p:nvPr>
        </p:nvSpPr>
        <p:spPr/>
        <p:txBody>
          <a:bodyPr/>
          <a:lstStyle/>
          <a:p>
            <a:fld id="{516CA0F8-EA47-4EAB-BDD7-53D9DE259BB4}" type="slidenum">
              <a:rPr lang="en-US" smtClean="0"/>
              <a:pPr/>
              <a:t>8</a:t>
            </a:fld>
            <a:endParaRPr lang="en-US"/>
          </a:p>
        </p:txBody>
      </p:sp>
      <p:grpSp>
        <p:nvGrpSpPr>
          <p:cNvPr id="98" name="Group 97"/>
          <p:cNvGrpSpPr/>
          <p:nvPr/>
        </p:nvGrpSpPr>
        <p:grpSpPr>
          <a:xfrm>
            <a:off x="495300" y="1585304"/>
            <a:ext cx="3515821" cy="2302103"/>
            <a:chOff x="984171" y="1888315"/>
            <a:chExt cx="6185800" cy="3373415"/>
          </a:xfrm>
        </p:grpSpPr>
        <p:sp>
          <p:nvSpPr>
            <p:cNvPr id="6" name="Oval 4"/>
            <p:cNvSpPr>
              <a:spLocks noChangeArrowheads="1"/>
            </p:cNvSpPr>
            <p:nvPr/>
          </p:nvSpPr>
          <p:spPr bwMode="auto">
            <a:xfrm>
              <a:off x="4080515" y="1888315"/>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43</a:t>
              </a:r>
              <a:endParaRPr lang="en-US" sz="1200" dirty="0"/>
            </a:p>
          </p:txBody>
        </p:sp>
        <p:sp>
          <p:nvSpPr>
            <p:cNvPr id="60" name="Oval 4"/>
            <p:cNvSpPr>
              <a:spLocks noChangeArrowheads="1"/>
            </p:cNvSpPr>
            <p:nvPr/>
          </p:nvSpPr>
          <p:spPr bwMode="auto">
            <a:xfrm>
              <a:off x="2208307" y="3077640"/>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p>
              <a:pPr algn="ctr"/>
              <a:r>
                <a:rPr lang="en-US" sz="1200" dirty="0"/>
                <a:t>28</a:t>
              </a:r>
            </a:p>
          </p:txBody>
        </p:sp>
        <p:sp>
          <p:nvSpPr>
            <p:cNvPr id="61" name="Oval 4"/>
            <p:cNvSpPr>
              <a:spLocks noChangeArrowheads="1"/>
            </p:cNvSpPr>
            <p:nvPr/>
          </p:nvSpPr>
          <p:spPr bwMode="auto">
            <a:xfrm>
              <a:off x="5808707" y="3077640"/>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39</a:t>
              </a:r>
              <a:endParaRPr lang="en-US" sz="1200" dirty="0"/>
            </a:p>
          </p:txBody>
        </p:sp>
        <p:sp>
          <p:nvSpPr>
            <p:cNvPr id="63" name="Oval 4"/>
            <p:cNvSpPr>
              <a:spLocks noChangeArrowheads="1"/>
            </p:cNvSpPr>
            <p:nvPr/>
          </p:nvSpPr>
          <p:spPr bwMode="auto">
            <a:xfrm>
              <a:off x="1364906" y="4028751"/>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14</a:t>
              </a:r>
              <a:endParaRPr lang="en-US" sz="1200" dirty="0"/>
            </a:p>
          </p:txBody>
        </p:sp>
        <p:sp>
          <p:nvSpPr>
            <p:cNvPr id="64" name="Oval 4"/>
            <p:cNvSpPr>
              <a:spLocks noChangeArrowheads="1"/>
            </p:cNvSpPr>
            <p:nvPr/>
          </p:nvSpPr>
          <p:spPr bwMode="auto">
            <a:xfrm>
              <a:off x="3028020" y="4030133"/>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25</a:t>
              </a:r>
              <a:endParaRPr lang="en-US" sz="1200" dirty="0"/>
            </a:p>
          </p:txBody>
        </p:sp>
        <p:sp>
          <p:nvSpPr>
            <p:cNvPr id="65" name="Oval 4"/>
            <p:cNvSpPr>
              <a:spLocks noChangeArrowheads="1"/>
            </p:cNvSpPr>
            <p:nvPr/>
          </p:nvSpPr>
          <p:spPr bwMode="auto">
            <a:xfrm>
              <a:off x="4828020" y="4029221"/>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22</a:t>
              </a:r>
              <a:endParaRPr lang="en-US" sz="1200" dirty="0"/>
            </a:p>
          </p:txBody>
        </p:sp>
        <p:sp>
          <p:nvSpPr>
            <p:cNvPr id="67" name="Oval 4"/>
            <p:cNvSpPr>
              <a:spLocks noChangeArrowheads="1"/>
            </p:cNvSpPr>
            <p:nvPr/>
          </p:nvSpPr>
          <p:spPr bwMode="auto">
            <a:xfrm>
              <a:off x="984171" y="4881212"/>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9</a:t>
              </a:r>
              <a:endParaRPr lang="en-US" sz="1200" dirty="0"/>
            </a:p>
          </p:txBody>
        </p:sp>
        <p:sp>
          <p:nvSpPr>
            <p:cNvPr id="68" name="Oval 4"/>
            <p:cNvSpPr>
              <a:spLocks noChangeArrowheads="1"/>
            </p:cNvSpPr>
            <p:nvPr/>
          </p:nvSpPr>
          <p:spPr bwMode="auto">
            <a:xfrm>
              <a:off x="1659666" y="4881212"/>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13</a:t>
              </a:r>
              <a:endParaRPr lang="en-US" sz="1200" dirty="0"/>
            </a:p>
          </p:txBody>
        </p:sp>
        <p:sp>
          <p:nvSpPr>
            <p:cNvPr id="69" name="Oval 4"/>
            <p:cNvSpPr>
              <a:spLocks noChangeArrowheads="1"/>
            </p:cNvSpPr>
            <p:nvPr/>
          </p:nvSpPr>
          <p:spPr bwMode="auto">
            <a:xfrm>
              <a:off x="2640355" y="4881212"/>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5</a:t>
              </a:r>
              <a:endParaRPr lang="en-US" sz="1200" dirty="0"/>
            </a:p>
          </p:txBody>
        </p:sp>
        <p:sp>
          <p:nvSpPr>
            <p:cNvPr id="70" name="Oval 4"/>
            <p:cNvSpPr>
              <a:spLocks noChangeArrowheads="1"/>
            </p:cNvSpPr>
            <p:nvPr/>
          </p:nvSpPr>
          <p:spPr bwMode="auto">
            <a:xfrm>
              <a:off x="3333851" y="4881212"/>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18</a:t>
              </a:r>
              <a:endParaRPr lang="en-US" sz="1200" dirty="0"/>
            </a:p>
          </p:txBody>
        </p:sp>
        <p:sp>
          <p:nvSpPr>
            <p:cNvPr id="71" name="Oval 4"/>
            <p:cNvSpPr>
              <a:spLocks noChangeArrowheads="1"/>
            </p:cNvSpPr>
            <p:nvPr/>
          </p:nvSpPr>
          <p:spPr bwMode="auto">
            <a:xfrm>
              <a:off x="4440555" y="4881212"/>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20</a:t>
              </a:r>
              <a:endParaRPr lang="en-US" sz="1200" dirty="0"/>
            </a:p>
          </p:txBody>
        </p:sp>
        <p:cxnSp>
          <p:nvCxnSpPr>
            <p:cNvPr id="73" name="Straight Connector 72"/>
            <p:cNvCxnSpPr>
              <a:stCxn id="6" idx="4"/>
              <a:endCxn id="60" idx="0"/>
            </p:cNvCxnSpPr>
            <p:nvPr/>
          </p:nvCxnSpPr>
          <p:spPr bwMode="auto">
            <a:xfrm flipH="1">
              <a:off x="2482627" y="2268833"/>
              <a:ext cx="1872208" cy="80880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 name="Straight Connector 74"/>
            <p:cNvCxnSpPr>
              <a:stCxn id="6" idx="4"/>
              <a:endCxn id="61" idx="0"/>
            </p:cNvCxnSpPr>
            <p:nvPr/>
          </p:nvCxnSpPr>
          <p:spPr bwMode="auto">
            <a:xfrm>
              <a:off x="4354835" y="2268833"/>
              <a:ext cx="1728192" cy="80880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 name="Straight Connector 76"/>
            <p:cNvCxnSpPr>
              <a:stCxn id="60" idx="4"/>
              <a:endCxn id="63" idx="0"/>
            </p:cNvCxnSpPr>
            <p:nvPr/>
          </p:nvCxnSpPr>
          <p:spPr bwMode="auto">
            <a:xfrm flipH="1">
              <a:off x="1639225" y="3458158"/>
              <a:ext cx="843402" cy="5705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 name="Straight Connector 78"/>
            <p:cNvCxnSpPr>
              <a:stCxn id="60" idx="4"/>
              <a:endCxn id="64" idx="0"/>
            </p:cNvCxnSpPr>
            <p:nvPr/>
          </p:nvCxnSpPr>
          <p:spPr bwMode="auto">
            <a:xfrm>
              <a:off x="2482627" y="3458158"/>
              <a:ext cx="819713" cy="57197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 name="Straight Connector 80"/>
            <p:cNvCxnSpPr>
              <a:stCxn id="63" idx="4"/>
              <a:endCxn id="67" idx="0"/>
            </p:cNvCxnSpPr>
            <p:nvPr/>
          </p:nvCxnSpPr>
          <p:spPr bwMode="auto">
            <a:xfrm flipH="1">
              <a:off x="1258491" y="4409269"/>
              <a:ext cx="380735" cy="47194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p:cNvCxnSpPr>
              <a:stCxn id="63" idx="4"/>
              <a:endCxn id="68" idx="0"/>
            </p:cNvCxnSpPr>
            <p:nvPr/>
          </p:nvCxnSpPr>
          <p:spPr bwMode="auto">
            <a:xfrm>
              <a:off x="1639225" y="4409269"/>
              <a:ext cx="294761" cy="47194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a:stCxn id="64" idx="4"/>
              <a:endCxn id="69" idx="0"/>
            </p:cNvCxnSpPr>
            <p:nvPr/>
          </p:nvCxnSpPr>
          <p:spPr bwMode="auto">
            <a:xfrm flipH="1">
              <a:off x="2914675" y="4410651"/>
              <a:ext cx="387665" cy="47056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 name="Straight Connector 86"/>
            <p:cNvCxnSpPr>
              <a:stCxn id="64" idx="4"/>
              <a:endCxn id="70" idx="0"/>
            </p:cNvCxnSpPr>
            <p:nvPr/>
          </p:nvCxnSpPr>
          <p:spPr bwMode="auto">
            <a:xfrm>
              <a:off x="3302340" y="4410651"/>
              <a:ext cx="305831" cy="47056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p:cNvCxnSpPr>
              <a:stCxn id="65" idx="4"/>
              <a:endCxn id="71" idx="0"/>
            </p:cNvCxnSpPr>
            <p:nvPr/>
          </p:nvCxnSpPr>
          <p:spPr bwMode="auto">
            <a:xfrm flipH="1">
              <a:off x="4714875" y="4409739"/>
              <a:ext cx="387464" cy="47147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 name="Straight Connector 90"/>
            <p:cNvCxnSpPr>
              <a:stCxn id="61" idx="4"/>
              <a:endCxn id="65" idx="0"/>
            </p:cNvCxnSpPr>
            <p:nvPr/>
          </p:nvCxnSpPr>
          <p:spPr bwMode="auto">
            <a:xfrm flipH="1">
              <a:off x="5102339" y="3458158"/>
              <a:ext cx="980687" cy="571063"/>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2" name="Oval 4"/>
            <p:cNvSpPr>
              <a:spLocks noChangeArrowheads="1"/>
            </p:cNvSpPr>
            <p:nvPr/>
          </p:nvSpPr>
          <p:spPr bwMode="auto">
            <a:xfrm>
              <a:off x="6621332" y="4028751"/>
              <a:ext cx="548639" cy="3805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1">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200" dirty="0" smtClean="0"/>
                <a:t>16</a:t>
              </a:r>
              <a:endParaRPr lang="en-US" sz="1200" dirty="0"/>
            </a:p>
          </p:txBody>
        </p:sp>
        <p:cxnSp>
          <p:nvCxnSpPr>
            <p:cNvPr id="93" name="Straight Connector 92"/>
            <p:cNvCxnSpPr>
              <a:stCxn id="61" idx="4"/>
              <a:endCxn id="92" idx="0"/>
            </p:cNvCxnSpPr>
            <p:nvPr/>
          </p:nvCxnSpPr>
          <p:spPr bwMode="auto">
            <a:xfrm>
              <a:off x="6083027" y="3458158"/>
              <a:ext cx="812624" cy="5705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Tree>
    <p:extLst>
      <p:ext uri="{BB962C8B-B14F-4D97-AF65-F5344CB8AC3E}">
        <p14:creationId xmlns:p14="http://schemas.microsoft.com/office/powerpoint/2010/main" val="2396507862"/>
      </p:ext>
    </p:extLst>
  </p:cSld>
  <p:clrMapOvr>
    <a:masterClrMapping/>
  </p:clrMapOvr>
  <p:transition>
    <p:split orient="vert"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885825"/>
            <a:ext cx="7772400" cy="685800"/>
          </a:xfrm>
        </p:spPr>
        <p:txBody>
          <a:bodyPr/>
          <a:lstStyle/>
          <a:p>
            <a:r>
              <a:rPr lang="en-US" sz="4000" dirty="0" smtClean="0"/>
              <a:t>Sift Up Algorithm</a:t>
            </a:r>
          </a:p>
        </p:txBody>
      </p:sp>
      <p:sp>
        <p:nvSpPr>
          <p:cNvPr id="284675" name="Rectangle 3"/>
          <p:cNvSpPr>
            <a:spLocks noGrp="1" noChangeArrowheads="1"/>
          </p:cNvSpPr>
          <p:nvPr>
            <p:ph type="body" idx="1"/>
          </p:nvPr>
        </p:nvSpPr>
        <p:spPr>
          <a:xfrm>
            <a:off x="200025" y="1578715"/>
            <a:ext cx="8610600" cy="5024437"/>
          </a:xfrm>
        </p:spPr>
        <p:txBody>
          <a:bodyPr>
            <a:normAutofit fontScale="92500" lnSpcReduction="10000"/>
          </a:bodyPr>
          <a:lstStyle/>
          <a:p>
            <a:pPr>
              <a:lnSpc>
                <a:spcPct val="90000"/>
              </a:lnSpc>
              <a:buFontTx/>
              <a:buNone/>
              <a:defRPr/>
            </a:pPr>
            <a:r>
              <a:rPr lang="en-US" sz="2400" b="1" dirty="0">
                <a:latin typeface="Courier New" pitchFamily="49" charset="0"/>
                <a:cs typeface="Courier New" pitchFamily="49" charset="0"/>
              </a:rPr>
              <a:t>Procedure Sift-Up</a:t>
            </a:r>
          </a:p>
          <a:p>
            <a:pPr>
              <a:lnSpc>
                <a:spcPct val="90000"/>
              </a:lnSpc>
              <a:buFontTx/>
              <a:buNone/>
              <a:defRPr/>
            </a:pPr>
            <a:r>
              <a:rPr lang="en-US" sz="2400" b="1" dirty="0">
                <a:latin typeface="Courier New" pitchFamily="49" charset="0"/>
                <a:cs typeface="Courier New" pitchFamily="49" charset="0"/>
              </a:rPr>
              <a:t>Input</a:t>
            </a:r>
            <a:r>
              <a:rPr lang="en-US" sz="2400" dirty="0">
                <a:latin typeface="Courier New" pitchFamily="49" charset="0"/>
                <a:cs typeface="Courier New" pitchFamily="49" charset="0"/>
              </a:rPr>
              <a:t>:  </a:t>
            </a:r>
            <a:r>
              <a:rPr lang="en-US" sz="2400" i="1" dirty="0">
                <a:latin typeface="Courier New" pitchFamily="49" charset="0"/>
                <a:cs typeface="Courier New" pitchFamily="49" charset="0"/>
              </a:rPr>
              <a:t>H</a:t>
            </a:r>
            <a:r>
              <a:rPr lang="en-US" sz="2400" dirty="0">
                <a:latin typeface="Courier New" pitchFamily="49" charset="0"/>
                <a:cs typeface="Courier New" pitchFamily="49" charset="0"/>
              </a:rPr>
              <a:t>[1..</a:t>
            </a:r>
            <a:r>
              <a:rPr lang="en-US" sz="2400" i="1" dirty="0">
                <a:latin typeface="Courier New" pitchFamily="49" charset="0"/>
                <a:cs typeface="Courier New" pitchFamily="49" charset="0"/>
              </a:rPr>
              <a:t>n</a:t>
            </a:r>
            <a:r>
              <a:rPr lang="en-US" sz="2400" dirty="0">
                <a:latin typeface="Courier New" pitchFamily="49" charset="0"/>
                <a:cs typeface="Courier New" pitchFamily="49" charset="0"/>
              </a:rPr>
              <a:t>], </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 where 1 </a:t>
            </a:r>
            <a:r>
              <a:rPr lang="en-US" sz="2400" dirty="0">
                <a:latin typeface="Courier New" pitchFamily="49" charset="0"/>
                <a:cs typeface="Courier New" pitchFamily="49" charset="0"/>
                <a:sym typeface="Symbol" pitchFamily="18" charset="2"/>
              </a:rPr>
              <a:t> </a:t>
            </a:r>
            <a:r>
              <a:rPr lang="en-US" sz="2400" i="1" dirty="0" err="1">
                <a:latin typeface="Courier New" pitchFamily="49" charset="0"/>
                <a:cs typeface="Courier New" pitchFamily="49" charset="0"/>
                <a:sym typeface="Symbol" pitchFamily="18" charset="2"/>
              </a:rPr>
              <a:t>i</a:t>
            </a:r>
            <a:r>
              <a:rPr lang="en-US" sz="2400" dirty="0">
                <a:latin typeface="Courier New" pitchFamily="49" charset="0"/>
                <a:cs typeface="Courier New" pitchFamily="49" charset="0"/>
                <a:sym typeface="Symbol" pitchFamily="18" charset="2"/>
              </a:rPr>
              <a:t>  </a:t>
            </a:r>
            <a:r>
              <a:rPr lang="en-US" sz="2400" i="1" dirty="0">
                <a:latin typeface="Courier New" pitchFamily="49" charset="0"/>
                <a:cs typeface="Courier New" pitchFamily="49" charset="0"/>
                <a:sym typeface="Symbol" pitchFamily="18" charset="2"/>
              </a:rPr>
              <a:t>n</a:t>
            </a:r>
            <a:r>
              <a:rPr lang="en-US" sz="2400" dirty="0">
                <a:latin typeface="Courier New" pitchFamily="49" charset="0"/>
                <a:cs typeface="Courier New" pitchFamily="49" charset="0"/>
              </a:rPr>
              <a:t>.</a:t>
            </a:r>
          </a:p>
          <a:p>
            <a:pPr>
              <a:lnSpc>
                <a:spcPct val="90000"/>
              </a:lnSpc>
              <a:buFontTx/>
              <a:buNone/>
              <a:defRPr/>
            </a:pPr>
            <a:r>
              <a:rPr lang="en-US" sz="2400" b="1" dirty="0">
                <a:latin typeface="Courier New" pitchFamily="49" charset="0"/>
                <a:cs typeface="Courier New" pitchFamily="49" charset="0"/>
              </a:rPr>
              <a:t>Output</a:t>
            </a:r>
            <a:r>
              <a:rPr lang="en-US" sz="2400" dirty="0">
                <a:latin typeface="Courier New" pitchFamily="49" charset="0"/>
                <a:cs typeface="Courier New" pitchFamily="49" charset="0"/>
              </a:rPr>
              <a:t>: </a:t>
            </a:r>
            <a:r>
              <a:rPr lang="en-US" sz="2400" i="1" dirty="0">
                <a:latin typeface="Courier New" pitchFamily="49" charset="0"/>
                <a:cs typeface="Courier New" pitchFamily="49" charset="0"/>
              </a:rPr>
              <a:t>H</a:t>
            </a:r>
            <a:r>
              <a:rPr lang="en-US" sz="2400" dirty="0">
                <a:latin typeface="Courier New" pitchFamily="49" charset="0"/>
                <a:cs typeface="Courier New" pitchFamily="49" charset="0"/>
              </a:rPr>
              <a:t>, where no node is greater than its parent on the path from node </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 to the root.</a:t>
            </a:r>
          </a:p>
          <a:p>
            <a:pPr>
              <a:lnSpc>
                <a:spcPct val="90000"/>
              </a:lnSpc>
              <a:buFontTx/>
              <a:buNone/>
              <a:defRPr/>
            </a:pPr>
            <a:endParaRPr lang="en-US" sz="2400" dirty="0">
              <a:latin typeface="Courier New" pitchFamily="49" charset="0"/>
              <a:cs typeface="Courier New" pitchFamily="49" charset="0"/>
            </a:endParaRPr>
          </a:p>
          <a:p>
            <a:pPr>
              <a:lnSpc>
                <a:spcPct val="90000"/>
              </a:lnSpc>
              <a:buFontTx/>
              <a:buNone/>
              <a:defRPr/>
            </a:pPr>
            <a:r>
              <a:rPr lang="en-US" sz="2400" dirty="0">
                <a:latin typeface="Courier New" pitchFamily="49" charset="0"/>
                <a:cs typeface="Courier New" pitchFamily="49" charset="0"/>
              </a:rPr>
              <a:t> </a:t>
            </a:r>
            <a:r>
              <a:rPr lang="en-US" sz="2400" i="1" dirty="0">
                <a:latin typeface="Courier New" pitchFamily="49" charset="0"/>
                <a:cs typeface="Courier New" pitchFamily="49" charset="0"/>
              </a:rPr>
              <a:t>done</a:t>
            </a:r>
            <a:r>
              <a:rPr lang="en-US" sz="2400" dirty="0">
                <a:latin typeface="Courier New" pitchFamily="49" charset="0"/>
                <a:cs typeface="Courier New" pitchFamily="49" charset="0"/>
              </a:rPr>
              <a:t> := false;</a:t>
            </a:r>
          </a:p>
          <a:p>
            <a:pPr>
              <a:lnSpc>
                <a:spcPct val="90000"/>
              </a:lnSpc>
              <a:buFontTx/>
              <a:buNone/>
              <a:defRPr/>
            </a:pPr>
            <a:r>
              <a:rPr lang="en-US" sz="2400" dirty="0">
                <a:latin typeface="Courier New" pitchFamily="49" charset="0"/>
                <a:cs typeface="Courier New" pitchFamily="49" charset="0"/>
              </a:rPr>
              <a:t> </a:t>
            </a:r>
            <a:r>
              <a:rPr lang="en-US" sz="2400" b="1" dirty="0">
                <a:latin typeface="Courier New" pitchFamily="49" charset="0"/>
                <a:cs typeface="Courier New" pitchFamily="49" charset="0"/>
              </a:rPr>
              <a:t>if</a:t>
            </a:r>
            <a:r>
              <a:rPr lang="en-US" sz="2400" dirty="0">
                <a:latin typeface="Courier New" pitchFamily="49" charset="0"/>
                <a:cs typeface="Courier New" pitchFamily="49" charset="0"/>
              </a:rPr>
              <a:t> </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 = 1 </a:t>
            </a:r>
            <a:r>
              <a:rPr lang="en-US" sz="2400" b="1" dirty="0">
                <a:latin typeface="Courier New" pitchFamily="49" charset="0"/>
                <a:cs typeface="Courier New" pitchFamily="49" charset="0"/>
              </a:rPr>
              <a:t>then</a:t>
            </a:r>
            <a:r>
              <a:rPr lang="en-US" sz="2400" dirty="0">
                <a:latin typeface="Courier New" pitchFamily="49" charset="0"/>
                <a:cs typeface="Courier New" pitchFamily="49" charset="0"/>
              </a:rPr>
              <a:t> exit; /* Node </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 is the root */</a:t>
            </a:r>
          </a:p>
          <a:p>
            <a:pPr>
              <a:lnSpc>
                <a:spcPct val="90000"/>
              </a:lnSpc>
              <a:buFontTx/>
              <a:buNone/>
              <a:defRPr/>
            </a:pPr>
            <a:r>
              <a:rPr lang="en-US" sz="2400" dirty="0">
                <a:latin typeface="Courier New" pitchFamily="49" charset="0"/>
                <a:cs typeface="Courier New" pitchFamily="49" charset="0"/>
              </a:rPr>
              <a:t> </a:t>
            </a:r>
            <a:r>
              <a:rPr lang="en-US" sz="2400" b="1" dirty="0">
                <a:latin typeface="Courier New" pitchFamily="49" charset="0"/>
                <a:cs typeface="Courier New" pitchFamily="49" charset="0"/>
              </a:rPr>
              <a:t>repeat</a:t>
            </a:r>
          </a:p>
          <a:p>
            <a:pPr>
              <a:lnSpc>
                <a:spcPct val="90000"/>
              </a:lnSpc>
              <a:buFontTx/>
              <a:buNone/>
              <a:defRPr/>
            </a:pPr>
            <a:r>
              <a:rPr lang="en-US" sz="2400" dirty="0">
                <a:latin typeface="Courier New" pitchFamily="49" charset="0"/>
                <a:cs typeface="Courier New" pitchFamily="49" charset="0"/>
              </a:rPr>
              <a:t>   </a:t>
            </a:r>
            <a:r>
              <a:rPr lang="en-US" sz="2400" b="1" dirty="0">
                <a:latin typeface="Courier New" pitchFamily="49" charset="0"/>
                <a:cs typeface="Courier New" pitchFamily="49" charset="0"/>
              </a:rPr>
              <a:t>if</a:t>
            </a:r>
            <a:r>
              <a:rPr lang="en-US" sz="2400" dirty="0">
                <a:latin typeface="Courier New" pitchFamily="49" charset="0"/>
                <a:cs typeface="Courier New" pitchFamily="49" charset="0"/>
              </a:rPr>
              <a:t> key(</a:t>
            </a:r>
            <a:r>
              <a:rPr lang="en-US" sz="2400" i="1" dirty="0">
                <a:latin typeface="Courier New" pitchFamily="49" charset="0"/>
                <a:cs typeface="Courier New" pitchFamily="49" charset="0"/>
              </a:rPr>
              <a:t>H</a:t>
            </a:r>
            <a:r>
              <a:rPr lang="en-US" sz="2400" dirty="0">
                <a:latin typeface="Courier New" pitchFamily="49" charset="0"/>
                <a:cs typeface="Courier New" pitchFamily="49" charset="0"/>
              </a:rPr>
              <a:t>[</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 &gt; key(</a:t>
            </a:r>
            <a:r>
              <a:rPr lang="en-US" sz="2400" i="1" dirty="0">
                <a:latin typeface="Courier New" pitchFamily="49" charset="0"/>
                <a:cs typeface="Courier New" pitchFamily="49" charset="0"/>
              </a:rPr>
              <a:t>H</a:t>
            </a:r>
            <a:r>
              <a:rPr lang="en-US" sz="2400" dirty="0">
                <a:latin typeface="Courier New" pitchFamily="49" charset="0"/>
                <a:cs typeface="Courier New" pitchFamily="49" charset="0"/>
              </a:rPr>
              <a:t>[</a:t>
            </a:r>
            <a:r>
              <a:rPr lang="en-US" sz="2400" dirty="0">
                <a:latin typeface="Courier New" pitchFamily="49" charset="0"/>
                <a:cs typeface="Courier New" pitchFamily="49" charset="0"/>
                <a:sym typeface="Symbol" pitchFamily="18" charset="2"/>
              </a:rPr>
              <a:t></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/2</a:t>
            </a:r>
            <a:r>
              <a:rPr lang="en-US" sz="2400" dirty="0">
                <a:latin typeface="Courier New" pitchFamily="49" charset="0"/>
                <a:cs typeface="Courier New" pitchFamily="49" charset="0"/>
                <a:sym typeface="Symbol" pitchFamily="18" charset="2"/>
              </a:rPr>
              <a:t></a:t>
            </a:r>
            <a:r>
              <a:rPr lang="en-US" sz="2400" dirty="0">
                <a:latin typeface="Courier New" pitchFamily="49" charset="0"/>
                <a:cs typeface="Courier New" pitchFamily="49" charset="0"/>
              </a:rPr>
              <a:t>]) </a:t>
            </a:r>
            <a:r>
              <a:rPr lang="en-US" sz="2400" b="1" dirty="0">
                <a:latin typeface="Courier New" pitchFamily="49" charset="0"/>
                <a:cs typeface="Courier New" pitchFamily="49" charset="0"/>
              </a:rPr>
              <a:t>then</a:t>
            </a:r>
          </a:p>
          <a:p>
            <a:pPr>
              <a:lnSpc>
                <a:spcPct val="90000"/>
              </a:lnSpc>
              <a:buFontTx/>
              <a:buNone/>
              <a:defRPr/>
            </a:pPr>
            <a:r>
              <a:rPr lang="en-US" sz="2400" dirty="0">
                <a:latin typeface="Courier New" pitchFamily="49" charset="0"/>
                <a:cs typeface="Courier New" pitchFamily="49" charset="0"/>
              </a:rPr>
              <a:t>      swap(</a:t>
            </a:r>
            <a:r>
              <a:rPr lang="en-US" sz="2400" i="1" dirty="0">
                <a:latin typeface="Courier New" pitchFamily="49" charset="0"/>
                <a:cs typeface="Courier New" pitchFamily="49" charset="0"/>
              </a:rPr>
              <a:t>H</a:t>
            </a:r>
            <a:r>
              <a:rPr lang="en-US" sz="2400" dirty="0">
                <a:latin typeface="Courier New" pitchFamily="49" charset="0"/>
                <a:cs typeface="Courier New" pitchFamily="49" charset="0"/>
              </a:rPr>
              <a:t>[</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a:t>
            </a:r>
            <a:r>
              <a:rPr lang="en-US" sz="2400" i="1" dirty="0">
                <a:latin typeface="Courier New" pitchFamily="49" charset="0"/>
                <a:cs typeface="Courier New" pitchFamily="49" charset="0"/>
              </a:rPr>
              <a:t>H</a:t>
            </a:r>
            <a:r>
              <a:rPr lang="en-US" sz="2400" dirty="0">
                <a:latin typeface="Courier New" pitchFamily="49" charset="0"/>
                <a:cs typeface="Courier New" pitchFamily="49" charset="0"/>
              </a:rPr>
              <a:t>[</a:t>
            </a:r>
            <a:r>
              <a:rPr lang="en-US" sz="2400" dirty="0">
                <a:latin typeface="Courier New" pitchFamily="49" charset="0"/>
                <a:cs typeface="Courier New" pitchFamily="49" charset="0"/>
                <a:sym typeface="Symbol" pitchFamily="18" charset="2"/>
              </a:rPr>
              <a:t></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/2</a:t>
            </a:r>
            <a:r>
              <a:rPr lang="en-US" sz="2400" dirty="0">
                <a:latin typeface="Courier New" pitchFamily="49" charset="0"/>
                <a:cs typeface="Courier New" pitchFamily="49" charset="0"/>
                <a:sym typeface="Symbol" pitchFamily="18" charset="2"/>
              </a:rPr>
              <a:t></a:t>
            </a:r>
            <a:r>
              <a:rPr lang="en-US" sz="2400" dirty="0">
                <a:latin typeface="Courier New" pitchFamily="49" charset="0"/>
                <a:cs typeface="Courier New" pitchFamily="49" charset="0"/>
              </a:rPr>
              <a:t>]);</a:t>
            </a:r>
          </a:p>
          <a:p>
            <a:pPr>
              <a:lnSpc>
                <a:spcPct val="90000"/>
              </a:lnSpc>
              <a:buFontTx/>
              <a:buNone/>
              <a:defRPr/>
            </a:pPr>
            <a:r>
              <a:rPr lang="en-US" sz="2400" dirty="0">
                <a:latin typeface="Courier New" pitchFamily="49" charset="0"/>
                <a:cs typeface="Courier New" pitchFamily="49" charset="0"/>
              </a:rPr>
              <a:t>   </a:t>
            </a:r>
            <a:r>
              <a:rPr lang="en-US" sz="2400" b="1" dirty="0">
                <a:latin typeface="Courier New" pitchFamily="49" charset="0"/>
                <a:cs typeface="Courier New" pitchFamily="49" charset="0"/>
              </a:rPr>
              <a:t>else</a:t>
            </a:r>
          </a:p>
          <a:p>
            <a:pPr>
              <a:lnSpc>
                <a:spcPct val="90000"/>
              </a:lnSpc>
              <a:buFontTx/>
              <a:buNone/>
              <a:defRPr/>
            </a:pPr>
            <a:r>
              <a:rPr lang="en-US" sz="2400" dirty="0">
                <a:latin typeface="Courier New" pitchFamily="49" charset="0"/>
                <a:cs typeface="Courier New" pitchFamily="49" charset="0"/>
              </a:rPr>
              <a:t>      done := true;</a:t>
            </a:r>
          </a:p>
          <a:p>
            <a:pPr>
              <a:lnSpc>
                <a:spcPct val="90000"/>
              </a:lnSpc>
              <a:buFontTx/>
              <a:buNone/>
              <a:defRPr/>
            </a:pPr>
            <a:r>
              <a:rPr lang="en-US" sz="2400" dirty="0">
                <a:latin typeface="Courier New" pitchFamily="49" charset="0"/>
                <a:cs typeface="Courier New" pitchFamily="49" charset="0"/>
              </a:rPr>
              <a:t>   </a:t>
            </a:r>
            <a:r>
              <a:rPr lang="en-US" sz="2400" b="1" dirty="0">
                <a:latin typeface="Courier New" pitchFamily="49" charset="0"/>
                <a:cs typeface="Courier New" pitchFamily="49" charset="0"/>
              </a:rPr>
              <a:t>end if;</a:t>
            </a:r>
          </a:p>
          <a:p>
            <a:pPr>
              <a:lnSpc>
                <a:spcPct val="90000"/>
              </a:lnSpc>
              <a:buFontTx/>
              <a:buNone/>
              <a:defRPr/>
            </a:pPr>
            <a:r>
              <a:rPr lang="en-US" sz="2400" dirty="0">
                <a:latin typeface="Courier New" pitchFamily="49" charset="0"/>
                <a:cs typeface="Courier New" pitchFamily="49" charset="0"/>
              </a:rPr>
              <a:t>   </a:t>
            </a:r>
            <a:r>
              <a:rPr lang="en-US" sz="2400" dirty="0" err="1">
                <a:latin typeface="Courier New" pitchFamily="49" charset="0"/>
                <a:cs typeface="Courier New" pitchFamily="49" charset="0"/>
              </a:rPr>
              <a:t>i</a:t>
            </a:r>
            <a:r>
              <a:rPr lang="en-US" sz="2400" dirty="0">
                <a:latin typeface="Courier New" pitchFamily="49" charset="0"/>
                <a:cs typeface="Courier New" pitchFamily="49" charset="0"/>
              </a:rPr>
              <a:t> := </a:t>
            </a:r>
            <a:r>
              <a:rPr lang="en-US" sz="2400" dirty="0">
                <a:latin typeface="Courier New" pitchFamily="49" charset="0"/>
                <a:cs typeface="Courier New" pitchFamily="49" charset="0"/>
                <a:sym typeface="Symbol" pitchFamily="18" charset="2"/>
              </a:rPr>
              <a:t></a:t>
            </a:r>
            <a:r>
              <a:rPr lang="en-US" sz="2400" i="1" dirty="0" err="1">
                <a:latin typeface="Courier New" pitchFamily="49" charset="0"/>
                <a:cs typeface="Courier New" pitchFamily="49" charset="0"/>
              </a:rPr>
              <a:t>i</a:t>
            </a:r>
            <a:r>
              <a:rPr lang="en-US" sz="2400" dirty="0">
                <a:latin typeface="Courier New" pitchFamily="49" charset="0"/>
                <a:cs typeface="Courier New" pitchFamily="49" charset="0"/>
              </a:rPr>
              <a:t>/2</a:t>
            </a:r>
            <a:r>
              <a:rPr lang="en-US" sz="2400" dirty="0">
                <a:latin typeface="Courier New" pitchFamily="49" charset="0"/>
                <a:cs typeface="Courier New" pitchFamily="49" charset="0"/>
                <a:sym typeface="Symbol" pitchFamily="18" charset="2"/>
              </a:rPr>
              <a:t>;</a:t>
            </a:r>
          </a:p>
          <a:p>
            <a:pPr>
              <a:lnSpc>
                <a:spcPct val="90000"/>
              </a:lnSpc>
              <a:buFontTx/>
              <a:buNone/>
              <a:defRPr/>
            </a:pPr>
            <a:r>
              <a:rPr lang="en-US" sz="2400" dirty="0">
                <a:latin typeface="Courier New" pitchFamily="49" charset="0"/>
                <a:cs typeface="Courier New" pitchFamily="49" charset="0"/>
                <a:sym typeface="Symbol" pitchFamily="18" charset="2"/>
              </a:rPr>
              <a:t> </a:t>
            </a:r>
            <a:r>
              <a:rPr lang="en-US" sz="2400" b="1" dirty="0">
                <a:latin typeface="Courier New" pitchFamily="49" charset="0"/>
                <a:cs typeface="Courier New" pitchFamily="49" charset="0"/>
                <a:sym typeface="Symbol" pitchFamily="18" charset="2"/>
              </a:rPr>
              <a:t>until</a:t>
            </a:r>
            <a:r>
              <a:rPr lang="en-US" sz="2400" dirty="0">
                <a:latin typeface="Courier New" pitchFamily="49" charset="0"/>
                <a:cs typeface="Courier New" pitchFamily="49" charset="0"/>
                <a:sym typeface="Symbol" pitchFamily="18" charset="2"/>
              </a:rPr>
              <a:t> </a:t>
            </a:r>
            <a:r>
              <a:rPr lang="en-US" sz="2400" i="1" dirty="0" err="1">
                <a:latin typeface="Courier New" pitchFamily="49" charset="0"/>
                <a:cs typeface="Courier New" pitchFamily="49" charset="0"/>
                <a:sym typeface="Symbol" pitchFamily="18" charset="2"/>
              </a:rPr>
              <a:t>i</a:t>
            </a:r>
            <a:r>
              <a:rPr lang="en-US" sz="2400" dirty="0">
                <a:latin typeface="Courier New" pitchFamily="49" charset="0"/>
                <a:cs typeface="Courier New" pitchFamily="49" charset="0"/>
                <a:sym typeface="Symbol" pitchFamily="18" charset="2"/>
              </a:rPr>
              <a:t>=1 or done;</a:t>
            </a:r>
          </a:p>
        </p:txBody>
      </p:sp>
      <p:sp>
        <p:nvSpPr>
          <p:cNvPr id="4" name="Slide Number Placeholder 3"/>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AF92946-76F2-4FCD-97B4-50AFFB1AF14E}" type="slidenum">
              <a:rPr lang="en-US">
                <a:solidFill>
                  <a:srgbClr val="FFFF99"/>
                </a:solidFill>
                <a:latin typeface="Times New Roman" panose="02020603050405020304" pitchFamily="18" charset="0"/>
              </a:rPr>
              <a:pPr eaLnBrk="1" hangingPunct="1"/>
              <a:t>9</a:t>
            </a:fld>
            <a:endParaRPr lang="en-US">
              <a:solidFill>
                <a:srgbClr val="FFFF99"/>
              </a:solidFill>
              <a:latin typeface="Times New Roman" panose="02020603050405020304" pitchFamily="18" charset="0"/>
            </a:endParaRPr>
          </a:p>
        </p:txBody>
      </p:sp>
    </p:spTree>
  </p:cSld>
  <p:clrMapOvr>
    <a:masterClrMapping/>
  </p:clrMapOvr>
  <p:transition>
    <p:split orient="vert" dir="in"/>
  </p:transition>
  <p:timing>
    <p:tnLst>
      <p:par>
        <p:cTn id="1" dur="indefinite" restart="never" nodeType="tmRoot"/>
      </p:par>
    </p:tnLst>
  </p:timing>
</p:sld>
</file>

<file path=ppt/theme/theme1.xml><?xml version="1.0" encoding="utf-8"?>
<a:theme xmlns:a="http://schemas.openxmlformats.org/drawingml/2006/main" name="CLIPBOARD">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CC"/>
        </a:lt1>
        <a:dk2>
          <a:srgbClr val="000000"/>
        </a:dk2>
        <a:lt2>
          <a:srgbClr val="663300"/>
        </a:lt2>
        <a:accent1>
          <a:srgbClr val="339933"/>
        </a:accent1>
        <a:accent2>
          <a:srgbClr val="800000"/>
        </a:accent2>
        <a:accent3>
          <a:srgbClr val="FFFFE2"/>
        </a:accent3>
        <a:accent4>
          <a:srgbClr val="000000"/>
        </a:accent4>
        <a:accent5>
          <a:srgbClr val="ADCAAD"/>
        </a:accent5>
        <a:accent6>
          <a:srgbClr val="730000"/>
        </a:accent6>
        <a:hlink>
          <a:srgbClr val="0066CC"/>
        </a:hlink>
        <a:folHlink>
          <a:srgbClr val="FFCC66"/>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663300"/>
        </a:lt2>
        <a:accent1>
          <a:srgbClr val="CBCBCB"/>
        </a:accent1>
        <a:accent2>
          <a:srgbClr val="6699FF"/>
        </a:accent2>
        <a:accent3>
          <a:srgbClr val="FFFFFF"/>
        </a:accent3>
        <a:accent4>
          <a:srgbClr val="000000"/>
        </a:accent4>
        <a:accent5>
          <a:srgbClr val="E2E2E2"/>
        </a:accent5>
        <a:accent6>
          <a:srgbClr val="5C8AE7"/>
        </a:accent6>
        <a:hlink>
          <a:srgbClr val="FF0033"/>
        </a:hlink>
        <a:folHlink>
          <a:srgbClr val="00CC99"/>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00000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00000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66330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2780</TotalTime>
  <Words>2356</Words>
  <Application>Microsoft Office PowerPoint</Application>
  <PresentationFormat>On-screen Show (4:3)</PresentationFormat>
  <Paragraphs>483</Paragraphs>
  <Slides>45</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45</vt:i4>
      </vt:variant>
    </vt:vector>
  </HeadingPairs>
  <TitlesOfParts>
    <vt:vector size="53" baseType="lpstr">
      <vt:lpstr>Arial</vt:lpstr>
      <vt:lpstr>Calibri</vt:lpstr>
      <vt:lpstr>Courier New</vt:lpstr>
      <vt:lpstr>Helvetica</vt:lpstr>
      <vt:lpstr>Symbol</vt:lpstr>
      <vt:lpstr>Times New Roman</vt:lpstr>
      <vt:lpstr>Verdana</vt:lpstr>
      <vt:lpstr>CLIPBOARD</vt:lpstr>
      <vt:lpstr>ICS 353: Design and Analysis of Algorithms</vt:lpstr>
      <vt:lpstr>Reading Assignment</vt:lpstr>
      <vt:lpstr>Heaps</vt:lpstr>
      <vt:lpstr>Example of a Min-Heap and Its Implementation</vt:lpstr>
      <vt:lpstr>Example of a Min-Heap and Its Implementation</vt:lpstr>
      <vt:lpstr>Heap Operations</vt:lpstr>
      <vt:lpstr>Sift Up</vt:lpstr>
      <vt:lpstr>Sift Up: Example</vt:lpstr>
      <vt:lpstr>Sift Up Algorithm</vt:lpstr>
      <vt:lpstr>Sift Up Algorithm</vt:lpstr>
      <vt:lpstr>Sift-Down</vt:lpstr>
      <vt:lpstr>Sift Down: Example</vt:lpstr>
      <vt:lpstr>Sift-Down Algorithm</vt:lpstr>
      <vt:lpstr>Sift-Down Algorithm</vt:lpstr>
      <vt:lpstr>Insertion into a Heap</vt:lpstr>
      <vt:lpstr>Insertion into a Heap</vt:lpstr>
      <vt:lpstr>Insertion into a Heap</vt:lpstr>
      <vt:lpstr>Deletion from a Heap</vt:lpstr>
      <vt:lpstr>Deletion from a Heap</vt:lpstr>
      <vt:lpstr>Delete-Max</vt:lpstr>
      <vt:lpstr>Make-Heap Algorithm</vt:lpstr>
      <vt:lpstr>Make-Heap: Example</vt:lpstr>
      <vt:lpstr>Make-Heap Cost</vt:lpstr>
      <vt:lpstr>PowerPoint Presentation</vt:lpstr>
      <vt:lpstr>Heap-Sort</vt:lpstr>
      <vt:lpstr>Disjoint Sets Data Structures</vt:lpstr>
      <vt:lpstr>Parent Pointer Implementation For Forests</vt:lpstr>
      <vt:lpstr>Parent Pointer Implementation For Forests</vt:lpstr>
      <vt:lpstr>Equivalence Class Problem</vt:lpstr>
      <vt:lpstr>Equivalence Class Problem</vt:lpstr>
      <vt:lpstr>Union/Find</vt:lpstr>
      <vt:lpstr>Example 1</vt:lpstr>
      <vt:lpstr>Improving Union-Find Algorithms</vt:lpstr>
      <vt:lpstr>Union by Rank Heuristic</vt:lpstr>
      <vt:lpstr>Union by Rank Heuristic</vt:lpstr>
      <vt:lpstr>Union by Rank Heuristic</vt:lpstr>
      <vt:lpstr>Path Compression</vt:lpstr>
      <vt:lpstr>Example 1</vt:lpstr>
      <vt:lpstr>Example 2</vt:lpstr>
      <vt:lpstr>Analysis of Union and Find Using Union By Rank Heuristic</vt:lpstr>
      <vt:lpstr>Analysis of Union and Find Using Union By Rank Heuristic</vt:lpstr>
      <vt:lpstr>Analysis of Union and Find Using Union By Rank Heuristic</vt:lpstr>
      <vt:lpstr>Analysis of Union and Find Using Union By Rank Heuristic</vt:lpstr>
      <vt:lpstr>Time Complexity of Union and Find Using Union By Rank and Path Compression Heuristics</vt:lpstr>
      <vt:lpstr>PowerPoint Presentation</vt:lpstr>
    </vt:vector>
  </TitlesOfParts>
  <Company>KFUPM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ICS 353: Design and Analysis of Algorithms</dc:title>
  <dc:creator>Wasfi G. Al-Khatib</dc:creator>
  <cp:lastModifiedBy>Wasfi Al-Khatib</cp:lastModifiedBy>
  <cp:revision>289</cp:revision>
  <dcterms:created xsi:type="dcterms:W3CDTF">2010-02-19T17:36:10Z</dcterms:created>
  <dcterms:modified xsi:type="dcterms:W3CDTF">2018-09-24T07:38:38Z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TC300033031033</vt:lpwstr>
  </property>
</Properties>
</file>